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99" r:id="rId4"/>
    <p:sldId id="300" r:id="rId5"/>
    <p:sldId id="301" r:id="rId6"/>
    <p:sldId id="258" r:id="rId7"/>
    <p:sldId id="302" r:id="rId8"/>
    <p:sldId id="259" r:id="rId9"/>
    <p:sldId id="263" r:id="rId10"/>
    <p:sldId id="260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95" r:id="rId21"/>
    <p:sldId id="296" r:id="rId22"/>
    <p:sldId id="271" r:id="rId23"/>
    <p:sldId id="272" r:id="rId24"/>
    <p:sldId id="273" r:id="rId25"/>
    <p:sldId id="274" r:id="rId26"/>
    <p:sldId id="275" r:id="rId27"/>
    <p:sldId id="276" r:id="rId28"/>
    <p:sldId id="282" r:id="rId29"/>
    <p:sldId id="278" r:id="rId30"/>
    <p:sldId id="298" r:id="rId31"/>
    <p:sldId id="279" r:id="rId32"/>
    <p:sldId id="280" r:id="rId33"/>
    <p:sldId id="283" r:id="rId34"/>
    <p:sldId id="281" r:id="rId35"/>
    <p:sldId id="294" r:id="rId36"/>
    <p:sldId id="290" r:id="rId37"/>
    <p:sldId id="285" r:id="rId38"/>
    <p:sldId id="287" r:id="rId39"/>
    <p:sldId id="286" r:id="rId40"/>
    <p:sldId id="304" r:id="rId41"/>
    <p:sldId id="305" r:id="rId42"/>
    <p:sldId id="284" r:id="rId43"/>
    <p:sldId id="288" r:id="rId44"/>
    <p:sldId id="289" r:id="rId45"/>
    <p:sldId id="291" r:id="rId46"/>
    <p:sldId id="292" r:id="rId47"/>
    <p:sldId id="293" r:id="rId48"/>
    <p:sldId id="29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  <a:srgbClr val="1A6D6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/>
    <p:restoredTop sz="89728"/>
  </p:normalViewPr>
  <p:slideViewPr>
    <p:cSldViewPr snapToGrid="0">
      <p:cViewPr varScale="1">
        <p:scale>
          <a:sx n="114" d="100"/>
          <a:sy n="114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1D131-65D3-2941-9A5D-87D3479DC7B2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FD13D-A55F-674F-B2FC-F56477B79AFA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8357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FD13D-A55F-674F-B2FC-F56477B79AFA}" type="slidenum">
              <a:rPr lang="en-BR" smtClean="0"/>
              <a:t>15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51464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TE * TS * RS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Total Embodied Emissions; the sum of Life Cycle Assessment (LCA) emissions for all hardware components.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Time-share; the share of the total life span of the hardware reserved for use by the software.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Resource-share; the share of the total available resources of the hardware reserved for use by the software.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TE * (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/EL) * (RR/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Where:</a:t>
            </a:r>
          </a:p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Time Reserved; the length of time the hardware is reserved for use by the software.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Expected Lifespan; the anticipated time that the equipment will be installed.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Resources Reserved; the number of resources reserved for use by the software.</a:t>
            </a:r>
          </a:p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Total Resources; the total number of resources available.</a:t>
            </a:r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FD13D-A55F-674F-B2FC-F56477B79AFA}" type="slidenum">
              <a:rPr lang="en-BR" smtClean="0"/>
              <a:t>19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1394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69F90-62EC-E28E-6CF2-A4931AD06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5F1F97-C6E8-7C72-A728-6448C34EC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E1EB5-3F51-49B9-2125-8E47DC74C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TE * TS * RS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Total Embodied Emissions; the sum of Life Cycle Assessment (LCA) emissions for all hardware components.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Time-share; the share of the total life span of the hardware reserved for use by the software.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Resource-share; the share of the total available resources of the hardware reserved for use by the software.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TE * (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/EL) * (RR/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Where:</a:t>
            </a:r>
          </a:p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Time Reserved; the length of time the hardware is reserved for use by the software.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Expected Lifespan; the anticipated time that the equipment will be installed.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Resources Reserved; the number of resources reserved for use by the software.</a:t>
            </a:r>
          </a:p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Total Resources; the total number of resources available.</a:t>
            </a:r>
          </a:p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1B2F1-59EE-CB28-5DF2-CC39BF06B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FD13D-A55F-674F-B2FC-F56477B79AFA}" type="slidenum">
              <a:rPr lang="en-BR" smtClean="0"/>
              <a:t>20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6999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F54CC-8661-2B47-9A4B-6789F2C1A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53A564-2735-2A7B-3494-06661B155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32576-6073-F571-1D18-391CA7D7F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TE * TS * RS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Total Embodied Emissions; the sum of Life Cycle Assessment (LCA) emissions for all hardware components.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Time-share; the share of the total life span of the hardware reserved for use by the software.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Resource-share; the share of the total available resources of the hardware reserved for use by the software.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 = TE * (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/EL) * (RR/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Where:</a:t>
            </a:r>
          </a:p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Time Reserved; the length of time the hardware is reserved for use by the software.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Expected Lifespan; the anticipated time that the equipment will be installed.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Resources Reserved; the number of resources reserved for use by the software.</a:t>
            </a:r>
          </a:p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Total Resources; the total number of resources available.</a:t>
            </a:r>
          </a:p>
          <a:p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653B4-876F-3EDD-4756-D1CFCC31C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AFD13D-A55F-674F-B2FC-F56477B79AFA}" type="slidenum">
              <a:rPr lang="en-BR" smtClean="0"/>
              <a:t>21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770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5012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7359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7308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3921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75824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3619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40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1352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7051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2977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2521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BBC3A12-80F7-124E-8C62-BA0362DA7927}" type="datetimeFigureOut">
              <a:rPr lang="en-BR" smtClean="0"/>
              <a:t>04/12/25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D8AC89E-2D66-BC4A-91B5-A2A276BD602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69903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rnsft.org/sci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rnsft.org/sci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rnsft.org/sci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rnsft.org/sc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rnsft.org/sc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rnsft.org/sc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rnsft.org/sci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rnsft.org/sci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lectricitymaps.com/" TargetMode="External"/><Relationship Id="rId2" Type="http://schemas.openxmlformats.org/officeDocument/2006/relationships/hyperlink" Target="https://carbon-aware-sdk.greensoftware.foundation/docs/over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rningstar.com/sustainable-investing/global-esg-fund-flows-increase-q4" TargetMode="External"/><Relationship Id="rId5" Type="http://schemas.openxmlformats.org/officeDocument/2006/relationships/hyperlink" Target="https://www.investopedia.com/terms/e/environmental-social-and-governance-esg-criteria.asp" TargetMode="External"/><Relationship Id="rId4" Type="http://schemas.openxmlformats.org/officeDocument/2006/relationships/hyperlink" Target="https://watttime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FA25-3C7B-A90B-ABF3-AB54D1B26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R" dirty="0"/>
              <a:t>The making of </a:t>
            </a:r>
            <a:r>
              <a:rPr lang="en-BR" b="1" dirty="0">
                <a:solidFill>
                  <a:schemeClr val="accent2"/>
                </a:solidFill>
              </a:rPr>
              <a:t>Greener</a:t>
            </a:r>
            <a:r>
              <a:rPr lang="en-BR" dirty="0"/>
              <a:t>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ABB24-D85F-C119-14EA-CA11B16CD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060060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CC5E3871-CE43-35ED-5713-39D56E946DA7}"/>
              </a:ext>
            </a:extLst>
          </p:cNvPr>
          <p:cNvSpPr txBox="1"/>
          <p:nvPr/>
        </p:nvSpPr>
        <p:spPr>
          <a:xfrm>
            <a:off x="7217476" y="6363312"/>
            <a:ext cx="481433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James </a:t>
            </a:r>
            <a:r>
              <a:rPr lang="pt-BR" sz="1400" dirty="0" err="1"/>
              <a:t>Gifford</a:t>
            </a:r>
            <a:r>
              <a:rPr lang="pt-BR" sz="1400" dirty="0"/>
              <a:t> @ </a:t>
            </a:r>
            <a:r>
              <a:rPr lang="pt-BR" sz="1400" dirty="0" err="1"/>
              <a:t>Principles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Responsible</a:t>
            </a:r>
            <a:r>
              <a:rPr lang="pt-BR" sz="1400" dirty="0"/>
              <a:t> </a:t>
            </a:r>
            <a:r>
              <a:rPr lang="pt-BR" sz="1400" dirty="0" err="1"/>
              <a:t>Investment</a:t>
            </a:r>
            <a:r>
              <a:rPr lang="pt-BR" sz="1400" dirty="0"/>
              <a:t>, ONU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73A4E-677F-6660-0827-A3F454CBB6E3}"/>
              </a:ext>
            </a:extLst>
          </p:cNvPr>
          <p:cNvSpPr txBox="1"/>
          <p:nvPr/>
        </p:nvSpPr>
        <p:spPr>
          <a:xfrm>
            <a:off x="1524000" y="2459504"/>
            <a:ext cx="9144000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/>
              <a:t>... Se você tem uma responsabilidade fiduciária, ..., não deveria estar pensando num horizonte de nove meses, mas sim de nove anos, ou vinte anos. E quando se considera esse horizonte, temas como </a:t>
            </a:r>
            <a:r>
              <a:rPr lang="pt-BR" sz="2400" b="1" dirty="0">
                <a:solidFill>
                  <a:schemeClr val="accent2"/>
                </a:solidFill>
              </a:rPr>
              <a:t>mudanças climáticas</a:t>
            </a:r>
            <a:r>
              <a:rPr lang="pt-BR" sz="2400" dirty="0">
                <a:solidFill>
                  <a:schemeClr val="accent2"/>
                </a:solidFill>
              </a:rPr>
              <a:t>, </a:t>
            </a:r>
            <a:r>
              <a:rPr lang="pt-BR" sz="2400" b="1" dirty="0">
                <a:solidFill>
                  <a:schemeClr val="accent2"/>
                </a:solidFill>
              </a:rPr>
              <a:t>riscos sociopolíticos</a:t>
            </a:r>
            <a:r>
              <a:rPr lang="pt-BR" sz="2400" dirty="0"/>
              <a:t>, etc. se tornam relevantes ...</a:t>
            </a:r>
          </a:p>
        </p:txBody>
      </p:sp>
    </p:spTree>
    <p:extLst>
      <p:ext uri="{BB962C8B-B14F-4D97-AF65-F5344CB8AC3E}">
        <p14:creationId xmlns:p14="http://schemas.microsoft.com/office/powerpoint/2010/main" val="335877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9BC9D-A5A6-537B-5647-59F71567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80A5-D983-CFDE-6C43-EE6816CC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ESG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0477C-D84F-754E-72AA-67CD8A9E0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b="1" dirty="0">
                <a:solidFill>
                  <a:schemeClr val="accent2"/>
                </a:solidFill>
              </a:rPr>
              <a:t>Environmental</a:t>
            </a:r>
            <a:r>
              <a:rPr lang="en-BR" dirty="0"/>
              <a:t>, Social, Governance</a:t>
            </a:r>
          </a:p>
        </p:txBody>
      </p:sp>
    </p:spTree>
    <p:extLst>
      <p:ext uri="{BB962C8B-B14F-4D97-AF65-F5344CB8AC3E}">
        <p14:creationId xmlns:p14="http://schemas.microsoft.com/office/powerpoint/2010/main" val="138613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E641C-BAB1-B5EE-6849-11A2B5A82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A87EE-6CBB-0ADF-85BE-122E83011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 err="1"/>
              <a:t>Escopos</a:t>
            </a:r>
            <a:r>
              <a:rPr lang="en-US" sz="2400" b="1" dirty="0"/>
              <a:t> </a:t>
            </a:r>
            <a:r>
              <a:rPr lang="en-US" sz="2400" b="1" dirty="0" err="1"/>
              <a:t>Protocolo</a:t>
            </a:r>
            <a:r>
              <a:rPr lang="en-US" sz="2400" b="1" dirty="0"/>
              <a:t> GHG</a:t>
            </a:r>
            <a:endParaRPr lang="en-US" sz="2400" dirty="0"/>
          </a:p>
        </p:txBody>
      </p:sp>
      <p:pic>
        <p:nvPicPr>
          <p:cNvPr id="1026" name="Picture 2" descr="Greenhouse gases: Causes, sources and environmental effects | Live Science">
            <a:extLst>
              <a:ext uri="{FF2B5EF4-FFF2-40B4-BE49-F238E27FC236}">
                <a16:creationId xmlns:a16="http://schemas.microsoft.com/office/drawing/2014/main" id="{9B7EDFD8-5394-4B41-4727-AEA04888B7D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r="44175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F843CB-764F-59B8-4981-2C0106BEB38E}"/>
              </a:ext>
            </a:extLst>
          </p:cNvPr>
          <p:cNvSpPr txBox="1">
            <a:spLocks/>
          </p:cNvSpPr>
          <p:nvPr/>
        </p:nvSpPr>
        <p:spPr>
          <a:xfrm>
            <a:off x="643467" y="643467"/>
            <a:ext cx="5023041" cy="4567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Escopo</a:t>
            </a:r>
            <a:r>
              <a:rPr lang="en-US" sz="2800" dirty="0"/>
              <a:t> 1</a:t>
            </a:r>
            <a:br>
              <a:rPr lang="en-US" sz="4400" dirty="0"/>
            </a:b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direto</a:t>
            </a:r>
            <a:r>
              <a:rPr lang="en-US" sz="2000" dirty="0"/>
              <a:t> das </a:t>
            </a:r>
            <a:r>
              <a:rPr lang="en-US" sz="2000" dirty="0" err="1"/>
              <a:t>operações</a:t>
            </a:r>
            <a:r>
              <a:rPr lang="en-US" sz="2000" dirty="0"/>
              <a:t> da propria </a:t>
            </a:r>
            <a:r>
              <a:rPr lang="en-US" sz="2000" dirty="0" err="1"/>
              <a:t>empresa</a:t>
            </a:r>
            <a:r>
              <a:rPr lang="en-US" sz="2000" dirty="0"/>
              <a:t>.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 err="1"/>
              <a:t>Escopo</a:t>
            </a:r>
            <a:r>
              <a:rPr lang="en-US" sz="2800" dirty="0"/>
              <a:t> 2</a:t>
            </a:r>
            <a:br>
              <a:rPr lang="en-US" sz="4400" dirty="0"/>
            </a:br>
            <a:r>
              <a:rPr lang="en-US" sz="2000" dirty="0" err="1"/>
              <a:t>Emissões</a:t>
            </a:r>
            <a:r>
              <a:rPr lang="en-US" sz="2000" dirty="0"/>
              <a:t> </a:t>
            </a:r>
            <a:r>
              <a:rPr lang="en-US" sz="2000" dirty="0" err="1"/>
              <a:t>indiretas</a:t>
            </a:r>
            <a:r>
              <a:rPr lang="en-US" sz="2000" dirty="0"/>
              <a:t> </a:t>
            </a:r>
            <a:r>
              <a:rPr lang="en-US" sz="2000" dirty="0" err="1"/>
              <a:t>provenientes</a:t>
            </a:r>
            <a:r>
              <a:rPr lang="en-US" sz="2000" dirty="0"/>
              <a:t> de </a:t>
            </a:r>
            <a:r>
              <a:rPr lang="en-US" sz="2000" dirty="0" err="1"/>
              <a:t>energia</a:t>
            </a:r>
            <a:r>
              <a:rPr lang="en-US" sz="2000" dirty="0"/>
              <a:t> </a:t>
            </a:r>
            <a:r>
              <a:rPr lang="en-US" sz="2000" dirty="0" err="1"/>
              <a:t>elétrica</a:t>
            </a:r>
            <a:r>
              <a:rPr lang="en-US" sz="2000" dirty="0"/>
              <a:t> </a:t>
            </a:r>
            <a:r>
              <a:rPr lang="en-US" sz="2000" dirty="0" err="1"/>
              <a:t>adquirida</a:t>
            </a:r>
            <a:r>
              <a:rPr lang="en-US" sz="2000" dirty="0"/>
              <a:t>.</a:t>
            </a:r>
            <a:br>
              <a:rPr lang="en-US" sz="2000" dirty="0"/>
            </a:br>
            <a:br>
              <a:rPr lang="en-US" sz="4400" dirty="0"/>
            </a:br>
            <a:r>
              <a:rPr lang="en-US" sz="2800" dirty="0" err="1"/>
              <a:t>Escopo</a:t>
            </a:r>
            <a:r>
              <a:rPr lang="en-US" sz="2800" dirty="0"/>
              <a:t> 3</a:t>
            </a:r>
            <a:br>
              <a:rPr lang="en-US" sz="4400" dirty="0"/>
            </a:br>
            <a:r>
              <a:rPr lang="en-US" sz="2000" dirty="0" err="1"/>
              <a:t>Emissões</a:t>
            </a:r>
            <a:r>
              <a:rPr lang="en-US" sz="2000" dirty="0"/>
              <a:t> </a:t>
            </a:r>
            <a:r>
              <a:rPr lang="en-US" sz="2000" dirty="0" err="1"/>
              <a:t>indiretas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incluídas</a:t>
            </a:r>
            <a:r>
              <a:rPr lang="en-US" sz="2000" dirty="0"/>
              <a:t> no </a:t>
            </a:r>
            <a:r>
              <a:rPr lang="en-US" sz="2000" dirty="0" err="1"/>
              <a:t>Escopo</a:t>
            </a:r>
            <a:r>
              <a:rPr lang="en-US" sz="2000" dirty="0"/>
              <a:t> 2.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4270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F080-7A56-8C02-4610-F5DC6690E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8FEB-2D9B-B5CA-C98B-DE434307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5023041" cy="45671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/>
              <a:t>Escopo</a:t>
            </a:r>
            <a:r>
              <a:rPr lang="en-US" sz="2800" dirty="0"/>
              <a:t> 1</a:t>
            </a:r>
            <a:br>
              <a:rPr lang="en-US" sz="4400" dirty="0"/>
            </a:br>
            <a:r>
              <a:rPr lang="en-US" sz="2000" dirty="0" err="1"/>
              <a:t>Resultado</a:t>
            </a:r>
            <a:r>
              <a:rPr lang="en-US" sz="2000" dirty="0"/>
              <a:t> </a:t>
            </a:r>
            <a:r>
              <a:rPr lang="en-US" sz="2000" dirty="0" err="1"/>
              <a:t>direto</a:t>
            </a:r>
            <a:r>
              <a:rPr lang="en-US" sz="2000" dirty="0"/>
              <a:t> das </a:t>
            </a:r>
            <a:r>
              <a:rPr lang="en-US" sz="2000" dirty="0" err="1"/>
              <a:t>operações</a:t>
            </a:r>
            <a:r>
              <a:rPr lang="en-US" sz="2000" dirty="0"/>
              <a:t> da propria </a:t>
            </a:r>
            <a:r>
              <a:rPr lang="en-US" sz="2000" dirty="0" err="1"/>
              <a:t>empresa</a:t>
            </a:r>
            <a:r>
              <a:rPr lang="en-US" sz="2000" dirty="0"/>
              <a:t>.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 err="1"/>
              <a:t>Escopo</a:t>
            </a:r>
            <a:r>
              <a:rPr lang="en-US" sz="2800" dirty="0"/>
              <a:t> 2</a:t>
            </a:r>
            <a:br>
              <a:rPr lang="en-US" sz="4400" dirty="0"/>
            </a:br>
            <a:r>
              <a:rPr lang="en-US" sz="2000" dirty="0" err="1"/>
              <a:t>Emissões</a:t>
            </a:r>
            <a:r>
              <a:rPr lang="en-US" sz="2000" dirty="0"/>
              <a:t> </a:t>
            </a:r>
            <a:r>
              <a:rPr lang="en-US" sz="2000" dirty="0" err="1"/>
              <a:t>indiretas</a:t>
            </a:r>
            <a:r>
              <a:rPr lang="en-US" sz="2000" dirty="0"/>
              <a:t> </a:t>
            </a:r>
            <a:r>
              <a:rPr lang="en-US" sz="2000" dirty="0" err="1"/>
              <a:t>provenientes</a:t>
            </a:r>
            <a:r>
              <a:rPr lang="en-US" sz="2000" dirty="0"/>
              <a:t> de </a:t>
            </a:r>
            <a:r>
              <a:rPr lang="en-US" sz="2000" b="1" dirty="0" err="1">
                <a:solidFill>
                  <a:schemeClr val="accent2"/>
                </a:solidFill>
              </a:rPr>
              <a:t>energia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elétrica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adquirida</a:t>
            </a:r>
            <a:r>
              <a:rPr lang="en-US" sz="2000" dirty="0"/>
              <a:t>.</a:t>
            </a:r>
            <a:br>
              <a:rPr lang="en-US" sz="2000" dirty="0"/>
            </a:br>
            <a:br>
              <a:rPr lang="en-US" sz="4400" dirty="0"/>
            </a:br>
            <a:r>
              <a:rPr lang="en-US" sz="2800" dirty="0" err="1"/>
              <a:t>Escopo</a:t>
            </a:r>
            <a:r>
              <a:rPr lang="en-US" sz="2800" dirty="0"/>
              <a:t> 3</a:t>
            </a:r>
            <a:br>
              <a:rPr lang="en-US" sz="4400" dirty="0"/>
            </a:br>
            <a:r>
              <a:rPr lang="en-US" sz="2000" dirty="0" err="1"/>
              <a:t>Emissões</a:t>
            </a:r>
            <a:r>
              <a:rPr lang="en-US" sz="2000" dirty="0"/>
              <a:t> </a:t>
            </a:r>
            <a:r>
              <a:rPr lang="en-US" sz="2000" dirty="0" err="1"/>
              <a:t>indiretas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incluídas</a:t>
            </a:r>
            <a:r>
              <a:rPr lang="en-US" sz="2000" dirty="0"/>
              <a:t> no </a:t>
            </a:r>
            <a:r>
              <a:rPr lang="en-US" sz="2000" dirty="0" err="1"/>
              <a:t>Escopo</a:t>
            </a:r>
            <a:r>
              <a:rPr lang="en-US" sz="2000" dirty="0"/>
              <a:t> 2. 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07DF2-A5CC-E0D4-C2B6-67433CE10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 err="1"/>
              <a:t>Escopos</a:t>
            </a:r>
            <a:r>
              <a:rPr lang="en-US" sz="2400" b="1" dirty="0"/>
              <a:t> </a:t>
            </a:r>
            <a:r>
              <a:rPr lang="en-US" sz="2400" b="1" dirty="0" err="1"/>
              <a:t>Protocolo</a:t>
            </a:r>
            <a:r>
              <a:rPr lang="en-US" sz="2400" b="1" dirty="0"/>
              <a:t> GHG</a:t>
            </a:r>
            <a:endParaRPr lang="en-US" sz="2400" dirty="0"/>
          </a:p>
        </p:txBody>
      </p:sp>
      <p:pic>
        <p:nvPicPr>
          <p:cNvPr id="1026" name="Picture 2" descr="Greenhouse gases: Causes, sources and environmental effects | Live Science">
            <a:extLst>
              <a:ext uri="{FF2B5EF4-FFF2-40B4-BE49-F238E27FC236}">
                <a16:creationId xmlns:a16="http://schemas.microsoft.com/office/drawing/2014/main" id="{F241E049-59C9-F153-E662-10E4794EEFF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r="44175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2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text on it&#10;&#10;AI-generated content may be incorrect.">
            <a:extLst>
              <a:ext uri="{FF2B5EF4-FFF2-40B4-BE49-F238E27FC236}">
                <a16:creationId xmlns:a16="http://schemas.microsoft.com/office/drawing/2014/main" id="{D805714C-4252-E570-3843-AFA8AE87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90" y="1704109"/>
            <a:ext cx="6775620" cy="34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9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361281D-846B-051A-3C58-E994F55F8EA8}"/>
              </a:ext>
            </a:extLst>
          </p:cNvPr>
          <p:cNvGrpSpPr/>
          <p:nvPr/>
        </p:nvGrpSpPr>
        <p:grpSpPr>
          <a:xfrm>
            <a:off x="502889" y="1516213"/>
            <a:ext cx="11186221" cy="3507912"/>
            <a:chOff x="0" y="1008161"/>
            <a:chExt cx="9144000" cy="2867487"/>
          </a:xfrm>
        </p:grpSpPr>
        <p:pic>
          <p:nvPicPr>
            <p:cNvPr id="7" name="Google Shape;106;p19">
              <a:extLst>
                <a:ext uri="{FF2B5EF4-FFF2-40B4-BE49-F238E27FC236}">
                  <a16:creationId xmlns:a16="http://schemas.microsoft.com/office/drawing/2014/main" id="{65E46772-F139-F8B0-9536-B0AED5A745B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366" b="32833"/>
            <a:stretch/>
          </p:blipFill>
          <p:spPr>
            <a:xfrm>
              <a:off x="0" y="1662263"/>
              <a:ext cx="9144000" cy="153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07;p19">
              <a:extLst>
                <a:ext uri="{FF2B5EF4-FFF2-40B4-BE49-F238E27FC236}">
                  <a16:creationId xmlns:a16="http://schemas.microsoft.com/office/drawing/2014/main" id="{FF4322CC-D438-C758-B143-7FAC09C67602}"/>
                </a:ext>
              </a:extLst>
            </p:cNvPr>
            <p:cNvSpPr txBox="1"/>
            <p:nvPr/>
          </p:nvSpPr>
          <p:spPr>
            <a:xfrm>
              <a:off x="406425" y="3196388"/>
              <a:ext cx="2484300" cy="679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6D68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Energy Efficiency</a:t>
              </a:r>
              <a:br>
                <a:rPr lang="en" dirty="0">
                  <a:solidFill>
                    <a:srgbClr val="3C3C3C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Consuma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a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menor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quantidade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possível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de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eletricidade</a:t>
              </a:r>
              <a:endParaRPr dirty="0"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9" name="Google Shape;108;p19">
              <a:extLst>
                <a:ext uri="{FF2B5EF4-FFF2-40B4-BE49-F238E27FC236}">
                  <a16:creationId xmlns:a16="http://schemas.microsoft.com/office/drawing/2014/main" id="{D759EFD6-776E-E7E6-FD44-F478EFCFE1FE}"/>
                </a:ext>
              </a:extLst>
            </p:cNvPr>
            <p:cNvSpPr txBox="1"/>
            <p:nvPr/>
          </p:nvSpPr>
          <p:spPr>
            <a:xfrm>
              <a:off x="3043175" y="3196388"/>
              <a:ext cx="2734200" cy="679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6D68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Hardware Efficiency</a:t>
              </a:r>
              <a:br>
                <a:rPr lang="en" dirty="0">
                  <a:solidFill>
                    <a:srgbClr val="3C3C3C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Use a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menor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quantidade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possível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de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carbono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incorporado</a:t>
              </a:r>
              <a:endParaRPr dirty="0"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" name="Google Shape;109;p19">
              <a:extLst>
                <a:ext uri="{FF2B5EF4-FFF2-40B4-BE49-F238E27FC236}">
                  <a16:creationId xmlns:a16="http://schemas.microsoft.com/office/drawing/2014/main" id="{2B25BEF3-7ADF-7CB8-1A17-77C4D4C278BE}"/>
                </a:ext>
              </a:extLst>
            </p:cNvPr>
            <p:cNvSpPr txBox="1"/>
            <p:nvPr/>
          </p:nvSpPr>
          <p:spPr>
            <a:xfrm>
              <a:off x="6127025" y="3196388"/>
              <a:ext cx="2440500" cy="679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6D68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Carbon Awareness</a:t>
              </a:r>
              <a:br>
                <a:rPr lang="en" dirty="0">
                  <a:solidFill>
                    <a:srgbClr val="3C3C3C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" sz="1200" dirty="0" err="1">
                  <a:latin typeface="Nunito Sans"/>
                  <a:ea typeface="Nunito Sans"/>
                  <a:cs typeface="Nunito Sans"/>
                  <a:sym typeface="Nunito Sans"/>
                </a:rPr>
                <a:t>Faça</a:t>
              </a:r>
              <a:r>
                <a:rPr lang="en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" sz="1200" dirty="0" err="1">
                  <a:latin typeface="Nunito Sans"/>
                  <a:ea typeface="Nunito Sans"/>
                  <a:cs typeface="Nunito Sans"/>
                  <a:sym typeface="Nunito Sans"/>
                </a:rPr>
                <a:t>mais</a:t>
              </a:r>
              <a:r>
                <a:rPr lang="en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" sz="1200" dirty="0" err="1">
                  <a:latin typeface="Nunito Sans"/>
                  <a:ea typeface="Nunito Sans"/>
                  <a:cs typeface="Nunito Sans"/>
                  <a:sym typeface="Nunito Sans"/>
                </a:rPr>
                <a:t>quando</a:t>
              </a:r>
              <a:r>
                <a:rPr lang="en" sz="1200" dirty="0">
                  <a:latin typeface="Nunito Sans"/>
                  <a:ea typeface="Nunito Sans"/>
                  <a:cs typeface="Nunito Sans"/>
                  <a:sym typeface="Nunito Sans"/>
                </a:rPr>
                <a:t> a </a:t>
              </a:r>
              <a:r>
                <a:rPr lang="en" sz="1200" dirty="0" err="1">
                  <a:latin typeface="Nunito Sans"/>
                  <a:ea typeface="Nunito Sans"/>
                  <a:cs typeface="Nunito Sans"/>
                  <a:sym typeface="Nunito Sans"/>
                </a:rPr>
                <a:t>eletricidade</a:t>
              </a:r>
              <a:r>
                <a:rPr lang="en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" sz="1200" dirty="0" err="1">
                  <a:latin typeface="Nunito Sans"/>
                  <a:ea typeface="Nunito Sans"/>
                  <a:cs typeface="Nunito Sans"/>
                  <a:sym typeface="Nunito Sans"/>
                </a:rPr>
                <a:t>estiver</a:t>
              </a:r>
              <a:r>
                <a:rPr lang="en" sz="1200" dirty="0">
                  <a:latin typeface="Nunito Sans"/>
                  <a:ea typeface="Nunito Sans"/>
                  <a:cs typeface="Nunito Sans"/>
                  <a:sym typeface="Nunito Sans"/>
                </a:rPr>
                <a:t> limpa e </a:t>
              </a:r>
              <a:r>
                <a:rPr lang="en" sz="1200" dirty="0" err="1">
                  <a:latin typeface="Nunito Sans"/>
                  <a:ea typeface="Nunito Sans"/>
                  <a:cs typeface="Nunito Sans"/>
                  <a:sym typeface="Nunito Sans"/>
                </a:rPr>
                <a:t>menos</a:t>
              </a:r>
              <a:r>
                <a:rPr lang="en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" sz="1200" dirty="0" err="1">
                  <a:latin typeface="Nunito Sans"/>
                  <a:ea typeface="Nunito Sans"/>
                  <a:cs typeface="Nunito Sans"/>
                  <a:sym typeface="Nunito Sans"/>
                </a:rPr>
                <a:t>quando</a:t>
              </a:r>
              <a:r>
                <a:rPr lang="en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" sz="1200" dirty="0" err="1">
                  <a:latin typeface="Nunito Sans"/>
                  <a:ea typeface="Nunito Sans"/>
                  <a:cs typeface="Nunito Sans"/>
                  <a:sym typeface="Nunito Sans"/>
                </a:rPr>
                <a:t>estiver</a:t>
              </a:r>
              <a:r>
                <a:rPr lang="en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" sz="1200" dirty="0" err="1">
                  <a:latin typeface="Nunito Sans"/>
                  <a:ea typeface="Nunito Sans"/>
                  <a:cs typeface="Nunito Sans"/>
                  <a:sym typeface="Nunito Sans"/>
                </a:rPr>
                <a:t>suja</a:t>
              </a:r>
              <a:endParaRPr dirty="0"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1" name="Google Shape;110;p19">
              <a:extLst>
                <a:ext uri="{FF2B5EF4-FFF2-40B4-BE49-F238E27FC236}">
                  <a16:creationId xmlns:a16="http://schemas.microsoft.com/office/drawing/2014/main" id="{12A60034-3D10-1E1D-A04B-C184E469D91C}"/>
                </a:ext>
              </a:extLst>
            </p:cNvPr>
            <p:cNvSpPr txBox="1"/>
            <p:nvPr/>
          </p:nvSpPr>
          <p:spPr>
            <a:xfrm>
              <a:off x="2202125" y="1008161"/>
              <a:ext cx="4416300" cy="654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rgbClr val="006D68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Carbon Efficiency</a:t>
              </a:r>
              <a:r>
                <a:rPr lang="en" sz="2400" dirty="0">
                  <a:solidFill>
                    <a:srgbClr val="3C4043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Emita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a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menor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quantidade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possível</a:t>
              </a:r>
              <a:r>
                <a:rPr lang="en-US" sz="1200" dirty="0">
                  <a:latin typeface="Nunito Sans"/>
                  <a:ea typeface="Nunito Sans"/>
                  <a:cs typeface="Nunito Sans"/>
                  <a:sym typeface="Nunito Sans"/>
                </a:rPr>
                <a:t> de </a:t>
              </a:r>
              <a:r>
                <a:rPr lang="en-US" sz="1200" dirty="0" err="1">
                  <a:latin typeface="Nunito Sans"/>
                  <a:ea typeface="Nunito Sans"/>
                  <a:cs typeface="Nunito Sans"/>
                  <a:sym typeface="Nunito Sans"/>
                </a:rPr>
                <a:t>carbono</a:t>
              </a:r>
              <a:endParaRPr lang="en-US" sz="1200" dirty="0"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6" name="Rectangle 6">
            <a:extLst>
              <a:ext uri="{FF2B5EF4-FFF2-40B4-BE49-F238E27FC236}">
                <a16:creationId xmlns:a16="http://schemas.microsoft.com/office/drawing/2014/main" id="{A0C222D7-E38D-8640-3B40-1C2AF671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R" altLang="en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Use a menor quantidade possível de carbono incorporado</a:t>
            </a:r>
            <a:endParaRPr kumimoji="0" lang="en-BR" altLang="en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61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B0C04-92F8-A2D0-5F96-55E02D6BC65E}"/>
              </a:ext>
            </a:extLst>
          </p:cNvPr>
          <p:cNvSpPr txBox="1"/>
          <p:nvPr/>
        </p:nvSpPr>
        <p:spPr>
          <a:xfrm>
            <a:off x="8879424" y="63381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  <a:hlinkClick r:id="rId2"/>
              </a:rPr>
              <a:t>Software Carbon Intensity Spec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CDFF6-CD06-32C4-3449-DC9A75456ADC}"/>
              </a:ext>
            </a:extLst>
          </p:cNvPr>
          <p:cNvSpPr txBox="1"/>
          <p:nvPr/>
        </p:nvSpPr>
        <p:spPr>
          <a:xfrm>
            <a:off x="1121664" y="2767281"/>
            <a:ext cx="9948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u="none" strike="noStrike" dirty="0">
                <a:effectLst/>
                <a:latin typeface="var(--ifm-font-family-monospace)"/>
              </a:rPr>
              <a:t>SCI = ((E * I) + M) / R</a:t>
            </a:r>
            <a:endParaRPr lang="pt-BR" sz="8000" b="1" dirty="0"/>
          </a:p>
        </p:txBody>
      </p:sp>
    </p:spTree>
    <p:extLst>
      <p:ext uri="{BB962C8B-B14F-4D97-AF65-F5344CB8AC3E}">
        <p14:creationId xmlns:p14="http://schemas.microsoft.com/office/powerpoint/2010/main" val="2372359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D217-FB8C-C758-479C-32842DA1F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0B2F37-AFA3-2CF2-E731-DCAB641C44E4}"/>
              </a:ext>
            </a:extLst>
          </p:cNvPr>
          <p:cNvSpPr txBox="1"/>
          <p:nvPr/>
        </p:nvSpPr>
        <p:spPr>
          <a:xfrm>
            <a:off x="8879424" y="63381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  <a:hlinkClick r:id="rId2"/>
              </a:rPr>
              <a:t>Software Carbon Intensity Spec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9D66B-52F2-2055-DD45-E22E6A668D04}"/>
              </a:ext>
            </a:extLst>
          </p:cNvPr>
          <p:cNvSpPr txBox="1"/>
          <p:nvPr/>
        </p:nvSpPr>
        <p:spPr>
          <a:xfrm>
            <a:off x="1121664" y="2767281"/>
            <a:ext cx="9948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u="none" strike="noStrike" dirty="0">
                <a:effectLst/>
                <a:latin typeface="var(--ifm-font-family-monospace)"/>
              </a:rPr>
              <a:t>SCI = ((</a:t>
            </a:r>
            <a:r>
              <a:rPr lang="en-US" sz="8000" b="1" i="0" u="none" strike="noStrike" dirty="0">
                <a:solidFill>
                  <a:schemeClr val="accent2"/>
                </a:solidFill>
                <a:effectLst/>
                <a:latin typeface="var(--ifm-font-family-monospace)"/>
              </a:rPr>
              <a:t>E</a:t>
            </a:r>
            <a:r>
              <a:rPr lang="en-US" sz="8000" b="1" i="0" u="none" strike="noStrike" dirty="0">
                <a:effectLst/>
                <a:latin typeface="var(--ifm-font-family-monospace)"/>
              </a:rPr>
              <a:t> * I) + M) / R</a:t>
            </a:r>
            <a:endParaRPr lang="pt-BR" sz="8000" b="1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71DD351-FB0F-520D-9DFB-77305BCA2EF9}"/>
              </a:ext>
            </a:extLst>
          </p:cNvPr>
          <p:cNvSpPr/>
          <p:nvPr/>
        </p:nvSpPr>
        <p:spPr>
          <a:xfrm>
            <a:off x="4278923" y="1582615"/>
            <a:ext cx="2403230" cy="118466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Eletriciade consumida em kWh</a:t>
            </a:r>
          </a:p>
        </p:txBody>
      </p:sp>
    </p:spTree>
    <p:extLst>
      <p:ext uri="{BB962C8B-B14F-4D97-AF65-F5344CB8AC3E}">
        <p14:creationId xmlns:p14="http://schemas.microsoft.com/office/powerpoint/2010/main" val="116578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628B9-D814-10DA-D94C-BF68361B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9F7247-C458-9D4E-9074-661ECD0622BF}"/>
              </a:ext>
            </a:extLst>
          </p:cNvPr>
          <p:cNvSpPr txBox="1"/>
          <p:nvPr/>
        </p:nvSpPr>
        <p:spPr>
          <a:xfrm>
            <a:off x="8879424" y="63381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  <a:hlinkClick r:id="rId2"/>
              </a:rPr>
              <a:t>Software Carbon Intensity Spec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4C489-F10F-D783-24D2-96D2CA3F375F}"/>
              </a:ext>
            </a:extLst>
          </p:cNvPr>
          <p:cNvSpPr txBox="1"/>
          <p:nvPr/>
        </p:nvSpPr>
        <p:spPr>
          <a:xfrm>
            <a:off x="1121664" y="2767281"/>
            <a:ext cx="9948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u="none" strike="noStrike" dirty="0">
                <a:effectLst/>
                <a:latin typeface="var(--ifm-font-family-monospace)"/>
              </a:rPr>
              <a:t>SCI = ((E * </a:t>
            </a:r>
            <a:r>
              <a:rPr lang="en-US" sz="8000" b="1" i="0" u="none" strike="noStrike" dirty="0">
                <a:solidFill>
                  <a:schemeClr val="accent2"/>
                </a:solidFill>
                <a:effectLst/>
                <a:latin typeface="var(--ifm-font-family-monospace)"/>
              </a:rPr>
              <a:t>I</a:t>
            </a:r>
            <a:r>
              <a:rPr lang="en-US" sz="8000" b="1" i="0" u="none" strike="noStrike" dirty="0">
                <a:effectLst/>
                <a:latin typeface="var(--ifm-font-family-monospace)"/>
              </a:rPr>
              <a:t>) + M) / R</a:t>
            </a:r>
            <a:endParaRPr lang="pt-BR" sz="8000" b="1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371F39-36A8-4246-A339-3AF60ACBD19B}"/>
              </a:ext>
            </a:extLst>
          </p:cNvPr>
          <p:cNvSpPr/>
          <p:nvPr/>
        </p:nvSpPr>
        <p:spPr>
          <a:xfrm>
            <a:off x="5369170" y="1582615"/>
            <a:ext cx="3153508" cy="118466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Equivalente de Carbono emitido por kWh de energia, gCO2eq/kWh</a:t>
            </a:r>
          </a:p>
        </p:txBody>
      </p:sp>
    </p:spTree>
    <p:extLst>
      <p:ext uri="{BB962C8B-B14F-4D97-AF65-F5344CB8AC3E}">
        <p14:creationId xmlns:p14="http://schemas.microsoft.com/office/powerpoint/2010/main" val="310258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84AC2-6584-8B7E-496F-D37F5DF44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3BA8F-DC8F-6F0C-CE5E-8F7693ACD883}"/>
              </a:ext>
            </a:extLst>
          </p:cNvPr>
          <p:cNvSpPr txBox="1"/>
          <p:nvPr/>
        </p:nvSpPr>
        <p:spPr>
          <a:xfrm>
            <a:off x="8879424" y="63381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  <a:hlinkClick r:id="rId3"/>
              </a:rPr>
              <a:t>Software Carbon Intensity Spec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6EF28-015A-F40F-9729-23598A8A3315}"/>
              </a:ext>
            </a:extLst>
          </p:cNvPr>
          <p:cNvSpPr txBox="1"/>
          <p:nvPr/>
        </p:nvSpPr>
        <p:spPr>
          <a:xfrm>
            <a:off x="1121664" y="2767281"/>
            <a:ext cx="9948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u="none" strike="noStrike" dirty="0">
                <a:effectLst/>
                <a:latin typeface="var(--ifm-font-family-monospace)"/>
              </a:rPr>
              <a:t>SCI = ((E * I) + </a:t>
            </a:r>
            <a:r>
              <a:rPr lang="en-US" sz="8000" b="1" i="0" u="none" strike="noStrike" dirty="0">
                <a:solidFill>
                  <a:schemeClr val="accent2"/>
                </a:solidFill>
                <a:effectLst/>
                <a:latin typeface="var(--ifm-font-family-monospace)"/>
              </a:rPr>
              <a:t>M</a:t>
            </a:r>
            <a:r>
              <a:rPr lang="en-US" sz="8000" b="1" i="0" u="none" strike="noStrike" dirty="0">
                <a:effectLst/>
                <a:latin typeface="var(--ifm-font-family-monospace)"/>
              </a:rPr>
              <a:t>) / R</a:t>
            </a:r>
            <a:endParaRPr lang="pt-BR" sz="8000" b="1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6159B83-5935-2D87-E5E5-1C6C46CDCDFA}"/>
              </a:ext>
            </a:extLst>
          </p:cNvPr>
          <p:cNvSpPr/>
          <p:nvPr/>
        </p:nvSpPr>
        <p:spPr>
          <a:xfrm>
            <a:off x="7209693" y="1582615"/>
            <a:ext cx="3153508" cy="118466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 quantidade de carbono emitida durante a produção e descarte do hardware</a:t>
            </a:r>
          </a:p>
        </p:txBody>
      </p:sp>
    </p:spTree>
    <p:extLst>
      <p:ext uri="{BB962C8B-B14F-4D97-AF65-F5344CB8AC3E}">
        <p14:creationId xmlns:p14="http://schemas.microsoft.com/office/powerpoint/2010/main" val="338126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7BD0AA-D3FF-8B1C-19DE-D705066F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Murilo Beltrame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F8ABA-73FC-C4D9-6B78-637DF80FB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Architect @ Ambev Tech / AB Inbev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Community Member @ DEVPIRA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Green Software Practitioner</a:t>
            </a:r>
          </a:p>
        </p:txBody>
      </p:sp>
      <p:pic>
        <p:nvPicPr>
          <p:cNvPr id="11" name="Picture Placeholder 10" descr="A person standing in front of a window with a body of water&#10;&#10;AI-generated content may be incorrect.">
            <a:extLst>
              <a:ext uri="{FF2B5EF4-FFF2-40B4-BE49-F238E27FC236}">
                <a16:creationId xmlns:a16="http://schemas.microsoft.com/office/drawing/2014/main" id="{A81FD791-8800-12D6-00B3-3BA0E5145C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b="13740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3A12B79-ED18-896A-E445-057E0D98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8" y="5604233"/>
            <a:ext cx="1062537" cy="10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1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9E396-4028-EEFE-5620-039A8B2AF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3C342-B636-1B7D-B396-51902164E5F5}"/>
              </a:ext>
            </a:extLst>
          </p:cNvPr>
          <p:cNvSpPr txBox="1"/>
          <p:nvPr/>
        </p:nvSpPr>
        <p:spPr>
          <a:xfrm>
            <a:off x="8879424" y="63381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  <a:hlinkClick r:id="rId3"/>
              </a:rPr>
              <a:t>Software Carbon Intensity Spec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2D850-052D-A719-6C6E-B9E04E7FBD16}"/>
              </a:ext>
            </a:extLst>
          </p:cNvPr>
          <p:cNvSpPr txBox="1"/>
          <p:nvPr/>
        </p:nvSpPr>
        <p:spPr>
          <a:xfrm>
            <a:off x="1121664" y="2767281"/>
            <a:ext cx="9948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u="none" strike="noStrike" dirty="0">
                <a:effectLst/>
                <a:latin typeface="var(--ifm-font-family-monospace)"/>
              </a:rPr>
              <a:t>SCI = ((E * I) + </a:t>
            </a:r>
            <a:r>
              <a:rPr lang="en-US" sz="8000" b="1" i="0" u="none" strike="noStrike" dirty="0">
                <a:solidFill>
                  <a:schemeClr val="accent2"/>
                </a:solidFill>
                <a:effectLst/>
                <a:latin typeface="var(--ifm-font-family-monospace)"/>
              </a:rPr>
              <a:t>M</a:t>
            </a:r>
            <a:r>
              <a:rPr lang="en-US" sz="8000" b="1" i="0" u="none" strike="noStrike" dirty="0">
                <a:effectLst/>
                <a:latin typeface="var(--ifm-font-family-monospace)"/>
              </a:rPr>
              <a:t>) / R</a:t>
            </a:r>
            <a:endParaRPr lang="pt-BR" sz="8000" b="1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553AD29-BBBF-55B0-F407-ADBEC5D9540A}"/>
              </a:ext>
            </a:extLst>
          </p:cNvPr>
          <p:cNvSpPr/>
          <p:nvPr/>
        </p:nvSpPr>
        <p:spPr>
          <a:xfrm>
            <a:off x="7209693" y="1582615"/>
            <a:ext cx="3153508" cy="118466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 quantidade de carbono emitida durante a produção e descarte do hardware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38BD0D-E2C6-3ACB-4834-B56C1314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456" y="504274"/>
            <a:ext cx="11096396" cy="71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5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4D41B-C7A6-4B08-A281-544706C68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4D24A-58F0-5E92-63C1-67543FC9039A}"/>
              </a:ext>
            </a:extLst>
          </p:cNvPr>
          <p:cNvSpPr txBox="1"/>
          <p:nvPr/>
        </p:nvSpPr>
        <p:spPr>
          <a:xfrm>
            <a:off x="8879424" y="63381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  <a:hlinkClick r:id="rId3"/>
              </a:rPr>
              <a:t>Software Carbon Intensity Spec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ABF12-792D-3E78-FBE4-76162AA31162}"/>
              </a:ext>
            </a:extLst>
          </p:cNvPr>
          <p:cNvSpPr txBox="1"/>
          <p:nvPr/>
        </p:nvSpPr>
        <p:spPr>
          <a:xfrm>
            <a:off x="1121664" y="2767281"/>
            <a:ext cx="9948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u="none" strike="noStrike" dirty="0">
                <a:effectLst/>
                <a:latin typeface="var(--ifm-font-family-monospace)"/>
              </a:rPr>
              <a:t>SCI = ((E * I) + </a:t>
            </a:r>
            <a:r>
              <a:rPr lang="en-US" sz="8000" b="1" i="0" u="none" strike="noStrike" dirty="0">
                <a:solidFill>
                  <a:schemeClr val="accent2"/>
                </a:solidFill>
                <a:effectLst/>
                <a:latin typeface="var(--ifm-font-family-monospace)"/>
              </a:rPr>
              <a:t>M</a:t>
            </a:r>
            <a:r>
              <a:rPr lang="en-US" sz="8000" b="1" i="0" u="none" strike="noStrike" dirty="0">
                <a:effectLst/>
                <a:latin typeface="var(--ifm-font-family-monospace)"/>
              </a:rPr>
              <a:t>) / R</a:t>
            </a:r>
            <a:endParaRPr lang="pt-BR" sz="8000" b="1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964F6C1-E585-B957-AB70-EDC92A491707}"/>
              </a:ext>
            </a:extLst>
          </p:cNvPr>
          <p:cNvSpPr/>
          <p:nvPr/>
        </p:nvSpPr>
        <p:spPr>
          <a:xfrm>
            <a:off x="7209693" y="1582615"/>
            <a:ext cx="3153508" cy="1184666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 quantidade de carbono emitida durante a produção e descarte do hardware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1709F5-5D8C-AB59-8921-7F4CA7B8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456" y="504274"/>
            <a:ext cx="11096396" cy="7172891"/>
          </a:xfrm>
          <a:prstGeom prst="rect">
            <a:avLst/>
          </a:prstGeom>
        </p:spPr>
      </p:pic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0CCB011-73CF-606D-0BE3-DC4F7F86D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021" y="504273"/>
            <a:ext cx="11096396" cy="71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564AD-AD8D-FC37-B00E-D284240F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D1F76E-B480-3DC8-0DEC-9CC1530B142C}"/>
              </a:ext>
            </a:extLst>
          </p:cNvPr>
          <p:cNvSpPr txBox="1"/>
          <p:nvPr/>
        </p:nvSpPr>
        <p:spPr>
          <a:xfrm>
            <a:off x="8879424" y="63381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  <a:hlinkClick r:id="rId2"/>
              </a:rPr>
              <a:t>Software Carbon Intensity Spec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5942F-6EF2-82D8-58F4-F5A51F69394A}"/>
              </a:ext>
            </a:extLst>
          </p:cNvPr>
          <p:cNvSpPr txBox="1"/>
          <p:nvPr/>
        </p:nvSpPr>
        <p:spPr>
          <a:xfrm>
            <a:off x="1121664" y="2767281"/>
            <a:ext cx="9948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u="none" strike="noStrike" dirty="0">
                <a:effectLst/>
                <a:latin typeface="var(--ifm-font-family-monospace)"/>
              </a:rPr>
              <a:t>SCI = ((E * I) + M) / </a:t>
            </a:r>
            <a:r>
              <a:rPr lang="en-US" sz="8000" b="1" i="0" u="none" strike="noStrike" dirty="0">
                <a:solidFill>
                  <a:schemeClr val="accent2"/>
                </a:solidFill>
                <a:effectLst/>
                <a:latin typeface="var(--ifm-font-family-monospace)"/>
              </a:rPr>
              <a:t>R</a:t>
            </a:r>
            <a:endParaRPr lang="pt-BR" sz="8000" b="1" dirty="0">
              <a:solidFill>
                <a:schemeClr val="accent2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7542492-FF97-DD0C-224D-AD498F769953}"/>
              </a:ext>
            </a:extLst>
          </p:cNvPr>
          <p:cNvSpPr/>
          <p:nvPr/>
        </p:nvSpPr>
        <p:spPr>
          <a:xfrm>
            <a:off x="9343293" y="1838045"/>
            <a:ext cx="2473570" cy="929236"/>
          </a:xfrm>
          <a:prstGeom prst="wedgeRoundRectCallout">
            <a:avLst>
              <a:gd name="adj1" fmla="val -20618"/>
              <a:gd name="adj2" fmla="val 661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Unidade Funcional</a:t>
            </a:r>
          </a:p>
        </p:txBody>
      </p:sp>
    </p:spTree>
    <p:extLst>
      <p:ext uri="{BB962C8B-B14F-4D97-AF65-F5344CB8AC3E}">
        <p14:creationId xmlns:p14="http://schemas.microsoft.com/office/powerpoint/2010/main" val="3183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A76A8-A6CD-EDE7-5B7D-9045D30A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25B27-E787-A1D4-7C54-2EAAB710C027}"/>
              </a:ext>
            </a:extLst>
          </p:cNvPr>
          <p:cNvSpPr txBox="1"/>
          <p:nvPr/>
        </p:nvSpPr>
        <p:spPr>
          <a:xfrm>
            <a:off x="8879424" y="63381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  <a:hlinkClick r:id="rId2"/>
              </a:rPr>
              <a:t>Software Carbon Intensity Spec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FEFB0-1DAF-0AA1-9859-806999CB0082}"/>
              </a:ext>
            </a:extLst>
          </p:cNvPr>
          <p:cNvSpPr txBox="1"/>
          <p:nvPr/>
        </p:nvSpPr>
        <p:spPr>
          <a:xfrm>
            <a:off x="1121664" y="2767281"/>
            <a:ext cx="9948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i="0" u="none" strike="noStrike" dirty="0">
                <a:effectLst/>
                <a:latin typeface="var(--ifm-font-family-monospace)"/>
              </a:rPr>
              <a:t>SCI = ((E * I) + M) / R</a:t>
            </a:r>
            <a:endParaRPr lang="pt-BR" sz="8000" b="1" dirty="0"/>
          </a:p>
        </p:txBody>
      </p:sp>
    </p:spTree>
    <p:extLst>
      <p:ext uri="{BB962C8B-B14F-4D97-AF65-F5344CB8AC3E}">
        <p14:creationId xmlns:p14="http://schemas.microsoft.com/office/powerpoint/2010/main" val="2491315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0D04-CD2B-67D8-8A86-AA45A1A9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64F93-8497-C150-72D4-4B8186ED4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793393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E19F-97D9-FA92-4C79-9A94B7BE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sz="8000" b="1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77546-1841-E264-03F4-6571AC369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pt-BR" sz="2800" dirty="0"/>
              <a:t>Use formatos de dados eficientes</a:t>
            </a:r>
          </a:p>
          <a:p>
            <a:r>
              <a:rPr lang="pt-BR" sz="2800" dirty="0"/>
              <a:t>Use regiões sustentáveis para treinamento</a:t>
            </a:r>
          </a:p>
          <a:p>
            <a:r>
              <a:rPr lang="pt-BR" sz="2800" dirty="0"/>
              <a:t>Rode modelos de AI na borda</a:t>
            </a:r>
          </a:p>
          <a:p>
            <a:r>
              <a:rPr lang="pt-BR" sz="2800" dirty="0"/>
              <a:t>Aproveite modelos </a:t>
            </a:r>
            <a:r>
              <a:rPr lang="pt-BR" sz="2800" dirty="0" err="1"/>
              <a:t>pré</a:t>
            </a:r>
            <a:r>
              <a:rPr lang="pt-BR" sz="2800" dirty="0"/>
              <a:t>-treinados</a:t>
            </a:r>
          </a:p>
          <a:p>
            <a:r>
              <a:rPr lang="en-BR" sz="2800" dirty="0"/>
              <a:t>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6BD7A-6092-572B-A97E-655882086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3638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D6E6-3192-4303-FC70-CFC2A2038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DB8D-4EBA-08B4-96EC-7F28C4061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sz="8000" b="1" dirty="0"/>
              <a:t>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79B22-53E9-81EE-CD84-7EEBF976E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pt-BR" sz="2800" dirty="0"/>
              <a:t>Descontinue uso de </a:t>
            </a:r>
            <a:r>
              <a:rPr lang="pt-BR" sz="2800" dirty="0" err="1"/>
              <a:t>GIFs</a:t>
            </a:r>
            <a:r>
              <a:rPr lang="pt-BR" sz="2800" dirty="0"/>
              <a:t> para conteúdo animado</a:t>
            </a:r>
          </a:p>
          <a:p>
            <a:r>
              <a:rPr lang="pt-BR" sz="2800" dirty="0"/>
              <a:t>Habilite compressão de texto</a:t>
            </a:r>
          </a:p>
          <a:p>
            <a:r>
              <a:rPr lang="pt-BR" sz="2800" dirty="0"/>
              <a:t>“</a:t>
            </a:r>
            <a:r>
              <a:rPr lang="pt-BR" sz="2800" dirty="0" err="1"/>
              <a:t>Minifique</a:t>
            </a:r>
            <a:r>
              <a:rPr lang="pt-BR" sz="2800" dirty="0"/>
              <a:t>” </a:t>
            </a:r>
            <a:r>
              <a:rPr lang="pt-BR" sz="2800" dirty="0" err="1"/>
              <a:t>assets</a:t>
            </a:r>
            <a:r>
              <a:rPr lang="pt-BR" sz="2800" dirty="0"/>
              <a:t> da web</a:t>
            </a:r>
          </a:p>
          <a:p>
            <a:r>
              <a:rPr lang="pt-BR" sz="2800" dirty="0"/>
              <a:t>Otimize tamanho das imagens</a:t>
            </a:r>
          </a:p>
          <a:p>
            <a:r>
              <a:rPr lang="pt-BR" sz="2800" dirty="0"/>
              <a:t>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8FAEF-FF78-66EE-056F-8742CD60B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61980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0C92B-3E4C-96B3-615C-5531B890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B614-D859-22C9-D45E-D4E7B3A6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sz="8000" b="1" dirty="0"/>
              <a:t>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D753-22BA-C2B8-6361-92706A869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pt-BR" sz="2800" dirty="0"/>
              <a:t>Use padrão Circuit </a:t>
            </a:r>
            <a:r>
              <a:rPr lang="pt-BR" sz="2800" dirty="0" err="1"/>
              <a:t>Breaker</a:t>
            </a:r>
            <a:endParaRPr lang="pt-BR" sz="2800" dirty="0"/>
          </a:p>
          <a:p>
            <a:r>
              <a:rPr lang="pt-BR" sz="2800" dirty="0"/>
              <a:t>Remova recursos sem uso</a:t>
            </a:r>
          </a:p>
          <a:p>
            <a:r>
              <a:rPr lang="pt-BR" sz="2800" dirty="0"/>
              <a:t>Avalie arquiteturas de CPU</a:t>
            </a:r>
          </a:p>
          <a:p>
            <a:r>
              <a:rPr lang="pt-BR" sz="2800" dirty="0"/>
              <a:t>Escale cargas de trabalho do </a:t>
            </a:r>
            <a:r>
              <a:rPr lang="pt-BR" sz="2800" dirty="0" err="1"/>
              <a:t>Kubernetes</a:t>
            </a:r>
            <a:r>
              <a:rPr lang="pt-BR" sz="2800" dirty="0"/>
              <a:t> baseado em métricas relevantes</a:t>
            </a:r>
          </a:p>
          <a:p>
            <a:r>
              <a:rPr lang="pt-BR" sz="2800" dirty="0"/>
              <a:t>Use serviços </a:t>
            </a:r>
            <a:r>
              <a:rPr lang="pt-BR" sz="2800" dirty="0" err="1"/>
              <a:t>Serverless</a:t>
            </a:r>
            <a:endParaRPr lang="pt-BR" sz="2800" dirty="0"/>
          </a:p>
          <a:p>
            <a:r>
              <a:rPr lang="pt-BR" sz="2800" dirty="0"/>
              <a:t>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26412-98AA-B91B-6166-28CA4DEBB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61273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7D4D1-E70F-D768-3D3A-C36D87E8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CE3B-787E-6EBC-601B-6D95D0A6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sz="8000" b="1" dirty="0"/>
              <a:t>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F89A9-460E-7C08-20EA-C2A0626EE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pt-BR" sz="2800" dirty="0"/>
              <a:t>Use padrão Circuit </a:t>
            </a:r>
            <a:r>
              <a:rPr lang="pt-BR" sz="2800" dirty="0" err="1"/>
              <a:t>Breaker</a:t>
            </a:r>
            <a:endParaRPr lang="pt-BR" sz="2800" dirty="0"/>
          </a:p>
          <a:p>
            <a:r>
              <a:rPr lang="pt-BR" sz="2800" dirty="0"/>
              <a:t>Remova recursos sem uso</a:t>
            </a:r>
          </a:p>
          <a:p>
            <a:r>
              <a:rPr lang="pt-BR" sz="2800" b="1" dirty="0">
                <a:solidFill>
                  <a:schemeClr val="accent2"/>
                </a:solidFill>
              </a:rPr>
              <a:t>Avalie arquiteturas de CPU</a:t>
            </a:r>
          </a:p>
          <a:p>
            <a:r>
              <a:rPr lang="pt-BR" sz="2800" dirty="0"/>
              <a:t>Escale cargas de trabalho do </a:t>
            </a:r>
            <a:r>
              <a:rPr lang="pt-BR" sz="2800" dirty="0" err="1"/>
              <a:t>Kubernetes</a:t>
            </a:r>
            <a:r>
              <a:rPr lang="pt-BR" sz="2800" dirty="0"/>
              <a:t> baseado em métricas relevantes</a:t>
            </a:r>
          </a:p>
          <a:p>
            <a:r>
              <a:rPr lang="pt-BR" sz="2800" dirty="0"/>
              <a:t>Use serviços </a:t>
            </a:r>
            <a:r>
              <a:rPr lang="pt-BR" sz="2800" dirty="0" err="1"/>
              <a:t>Serverless</a:t>
            </a:r>
            <a:endParaRPr lang="pt-BR" sz="2800" dirty="0"/>
          </a:p>
          <a:p>
            <a:r>
              <a:rPr lang="pt-BR" sz="2800" dirty="0"/>
              <a:t>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0997-CF6C-77DF-7380-DDEE87F27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46263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B70309-9B0D-6803-5BFE-4BBCFB70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Avalie arquiteturas de CPU</a:t>
            </a:r>
          </a:p>
        </p:txBody>
      </p:sp>
      <p:graphicFrame>
        <p:nvGraphicFramePr>
          <p:cNvPr id="2" name="Google Shape;204;p32">
            <a:extLst>
              <a:ext uri="{FF2B5EF4-FFF2-40B4-BE49-F238E27FC236}">
                <a16:creationId xmlns:a16="http://schemas.microsoft.com/office/drawing/2014/main" id="{6EA03293-5356-C043-8BA3-0EB49CA631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82829"/>
              </p:ext>
            </p:extLst>
          </p:nvPr>
        </p:nvGraphicFramePr>
        <p:xfrm>
          <a:off x="838200" y="2341418"/>
          <a:ext cx="10515600" cy="323579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80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Dsv6</a:t>
                      </a:r>
                      <a:endParaRPr sz="20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Dasv6</a:t>
                      </a:r>
                      <a:endParaRPr sz="20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Dpsv6</a:t>
                      </a:r>
                      <a:endParaRPr sz="20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657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CPU</a:t>
                      </a:r>
                      <a:endParaRPr sz="20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</a:t>
                      </a:r>
                      <a:b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Xeon</a:t>
                      </a:r>
                      <a:b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8573c</a:t>
                      </a:r>
                      <a:endParaRPr sz="2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AMD</a:t>
                      </a:r>
                      <a:b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EPYC</a:t>
                      </a:r>
                      <a:b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9400</a:t>
                      </a:r>
                      <a:endParaRPr sz="2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</a:t>
                      </a:r>
                      <a:r>
                        <a:rPr lang="pt-BR" sz="2000" b="1" dirty="0" err="1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Cobalt</a:t>
                      </a:r>
                      <a:r>
                        <a:rPr lang="pt-BR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100</a:t>
                      </a:r>
                      <a:endParaRPr sz="2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100086"/>
                  </a:ext>
                </a:extLst>
              </a:tr>
              <a:tr h="7280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Clock Max</a:t>
                      </a:r>
                      <a:endParaRPr sz="20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3.0GHz</a:t>
                      </a:r>
                      <a:endParaRPr sz="2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3.7GHz</a:t>
                      </a:r>
                      <a:endParaRPr sz="2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3.4GHz</a:t>
                      </a:r>
                      <a:endParaRPr sz="2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08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TDP</a:t>
                      </a:r>
                      <a:endParaRPr sz="20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350W</a:t>
                      </a:r>
                      <a:endParaRPr sz="2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360W</a:t>
                      </a:r>
                      <a:endParaRPr sz="2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 (power efficient)</a:t>
                      </a:r>
                      <a:endParaRPr sz="20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25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5A4A6A4B-602E-57C8-E902-F059684D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2387600"/>
            <a:ext cx="208280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14654-33B7-C352-1BBA-CBABB5C6A8CB}"/>
              </a:ext>
            </a:extLst>
          </p:cNvPr>
          <p:cNvSpPr txBox="1"/>
          <p:nvPr/>
        </p:nvSpPr>
        <p:spPr>
          <a:xfrm>
            <a:off x="5169465" y="4655127"/>
            <a:ext cx="18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BR" dirty="0"/>
              <a:t>EVPIRA.com.br</a:t>
            </a:r>
          </a:p>
        </p:txBody>
      </p:sp>
    </p:spTree>
    <p:extLst>
      <p:ext uri="{BB962C8B-B14F-4D97-AF65-F5344CB8AC3E}">
        <p14:creationId xmlns:p14="http://schemas.microsoft.com/office/powerpoint/2010/main" val="131665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D0A12-7BBC-62B8-BBD6-59B91E32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5B0BC6-6FC8-A5BE-734A-B22FEC79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Avalie arquiteturas de CPU</a:t>
            </a:r>
          </a:p>
        </p:txBody>
      </p:sp>
      <p:graphicFrame>
        <p:nvGraphicFramePr>
          <p:cNvPr id="7" name="Google Shape;204;p32">
            <a:extLst>
              <a:ext uri="{FF2B5EF4-FFF2-40B4-BE49-F238E27FC236}">
                <a16:creationId xmlns:a16="http://schemas.microsoft.com/office/drawing/2014/main" id="{3BB2E849-3511-E0E2-F5F3-2C94E186E593}"/>
              </a:ext>
            </a:extLst>
          </p:cNvPr>
          <p:cNvGraphicFramePr/>
          <p:nvPr/>
        </p:nvGraphicFramePr>
        <p:xfrm>
          <a:off x="1399309" y="2646218"/>
          <a:ext cx="9572160" cy="262573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14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4432">
                  <a:extLst>
                    <a:ext uri="{9D8B030D-6E8A-4147-A177-3AD203B41FA5}">
                      <a16:colId xmlns:a16="http://schemas.microsoft.com/office/drawing/2014/main" val="2343867938"/>
                    </a:ext>
                  </a:extLst>
                </a:gridCol>
              </a:tblGrid>
              <a:tr h="8752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Size</a:t>
                      </a:r>
                      <a:endParaRPr sz="24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Intel Xeon</a:t>
                      </a:r>
                      <a:endParaRPr sz="24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Azure Cobalt</a:t>
                      </a:r>
                      <a:endParaRPr sz="24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24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lt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Dsv6</a:t>
                      </a:r>
                      <a:endParaRPr sz="24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Small (2 vCPU)</a:t>
                      </a:r>
                      <a:endParaRPr sz="24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$ 73,73 **</a:t>
                      </a:r>
                      <a:endParaRPr sz="24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$ 51,25 **</a:t>
                      </a:r>
                      <a:endParaRPr sz="24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 30%</a:t>
                      </a:r>
                      <a:endParaRPr sz="24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244">
                <a:tc vMerge="1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Big (96 vCPU)</a:t>
                      </a:r>
                      <a:endParaRPr sz="24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$ 3.531,74 **</a:t>
                      </a:r>
                      <a:endParaRPr sz="24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$ 2.460,10 **</a:t>
                      </a:r>
                      <a:endParaRPr sz="24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400" b="1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 30%</a:t>
                      </a:r>
                      <a:endParaRPr sz="2400" b="1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51D206-5ED0-11F6-6A22-66CA1DC9D43E}"/>
              </a:ext>
            </a:extLst>
          </p:cNvPr>
          <p:cNvSpPr txBox="1"/>
          <p:nvPr/>
        </p:nvSpPr>
        <p:spPr>
          <a:xfrm>
            <a:off x="342900" y="57296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** Preços em East US, USD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48637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1D00-653F-A7C2-A2DD-4677A26A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Avalie arquiteturas de CPU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3B802-3D49-432E-7C39-B8231ADB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83" y="1487899"/>
            <a:ext cx="8123434" cy="5178030"/>
          </a:xfrm>
          <a:prstGeom prst="roundRect">
            <a:avLst>
              <a:gd name="adj" fmla="val 42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1414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2E9A-DBCE-B74E-3166-8FC19CA91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Avalie arquiteturas de CPU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0ED6D-2401-1FD8-753D-65482311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511" y="1473792"/>
            <a:ext cx="8780978" cy="5132666"/>
          </a:xfrm>
          <a:prstGeom prst="roundRect">
            <a:avLst>
              <a:gd name="adj" fmla="val 49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989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4C566-273F-B965-14A4-FA7E0B4A3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5C9B-845C-AF2B-4599-9C81D17D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sz="8000" b="1" dirty="0"/>
              <a:t>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716AF-3B1B-A563-4839-8A422FC4C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pt-BR" sz="2800" dirty="0"/>
              <a:t>Use padrão Circuit </a:t>
            </a:r>
            <a:r>
              <a:rPr lang="pt-BR" sz="2800" dirty="0" err="1"/>
              <a:t>Breaker</a:t>
            </a:r>
            <a:endParaRPr lang="pt-BR" sz="2800" dirty="0"/>
          </a:p>
          <a:p>
            <a:r>
              <a:rPr lang="pt-BR" sz="2800" dirty="0"/>
              <a:t>Remova recursos sem uso</a:t>
            </a:r>
          </a:p>
          <a:p>
            <a:r>
              <a:rPr lang="pt-BR" sz="2800" dirty="0"/>
              <a:t>Avalie arquiteturas de CPU</a:t>
            </a:r>
          </a:p>
          <a:p>
            <a:r>
              <a:rPr lang="pt-BR" sz="2800" b="1" dirty="0">
                <a:solidFill>
                  <a:schemeClr val="accent2"/>
                </a:solidFill>
              </a:rPr>
              <a:t>Escale cargas de trabalho do </a:t>
            </a:r>
            <a:r>
              <a:rPr lang="pt-BR" sz="2800" b="1" dirty="0" err="1">
                <a:solidFill>
                  <a:schemeClr val="accent2"/>
                </a:solidFill>
              </a:rPr>
              <a:t>Kubernetes</a:t>
            </a:r>
            <a:r>
              <a:rPr lang="pt-BR" sz="2800" b="1" dirty="0">
                <a:solidFill>
                  <a:schemeClr val="accent2"/>
                </a:solidFill>
              </a:rPr>
              <a:t> baseado em métricas relevantes</a:t>
            </a:r>
          </a:p>
          <a:p>
            <a:r>
              <a:rPr lang="pt-BR" sz="2800" dirty="0"/>
              <a:t>Use serviços </a:t>
            </a:r>
            <a:r>
              <a:rPr lang="pt-BR" sz="2800" dirty="0" err="1"/>
              <a:t>Serverless</a:t>
            </a:r>
            <a:endParaRPr lang="pt-BR" sz="2800" dirty="0"/>
          </a:p>
          <a:p>
            <a:r>
              <a:rPr lang="pt-BR" sz="2800" dirty="0"/>
              <a:t>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1F65C-F2CE-3E1D-952B-C1E34C247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4796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E756-7DB9-D14D-8286-05D10C49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Escale o Kubernetes …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4AE20E-A7C6-B897-84AF-9B669686D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61" y="1833793"/>
            <a:ext cx="9036238" cy="58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26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84F2A-E716-E35F-F6BB-02934C248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1630-72A6-E730-388A-04EF85593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R" sz="8000" b="1" dirty="0"/>
              <a:t>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D7919-7AD8-D7F0-60E2-9CB98D577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pt-BR" sz="2800" dirty="0"/>
              <a:t>Use padrão Circuit </a:t>
            </a:r>
            <a:r>
              <a:rPr lang="pt-BR" sz="2800" dirty="0" err="1"/>
              <a:t>Breaker</a:t>
            </a:r>
            <a:endParaRPr lang="pt-BR" sz="2800" dirty="0"/>
          </a:p>
          <a:p>
            <a:r>
              <a:rPr lang="pt-BR" sz="2800" dirty="0"/>
              <a:t>Remova recursos sem uso</a:t>
            </a:r>
          </a:p>
          <a:p>
            <a:r>
              <a:rPr lang="pt-BR" sz="2800" dirty="0"/>
              <a:t>Avalie arquiteturas de CPU</a:t>
            </a:r>
          </a:p>
          <a:p>
            <a:r>
              <a:rPr lang="pt-BR" sz="2800" dirty="0"/>
              <a:t>Escale cargas de trabalho do </a:t>
            </a:r>
            <a:r>
              <a:rPr lang="pt-BR" sz="2800" dirty="0" err="1"/>
              <a:t>Kubernetes</a:t>
            </a:r>
            <a:r>
              <a:rPr lang="pt-BR" sz="2800" dirty="0"/>
              <a:t> baseado em métricas relevantes</a:t>
            </a:r>
          </a:p>
          <a:p>
            <a:r>
              <a:rPr lang="pt-BR" sz="2800" b="1" dirty="0">
                <a:solidFill>
                  <a:schemeClr val="accent2"/>
                </a:solidFill>
              </a:rPr>
              <a:t>Use serviços </a:t>
            </a:r>
            <a:r>
              <a:rPr lang="pt-BR" sz="2800" b="1" dirty="0" err="1">
                <a:solidFill>
                  <a:schemeClr val="accent2"/>
                </a:solidFill>
              </a:rPr>
              <a:t>Serverless</a:t>
            </a:r>
            <a:endParaRPr lang="pt-BR" sz="2800" b="1" dirty="0">
              <a:solidFill>
                <a:schemeClr val="accent2"/>
              </a:solidFill>
            </a:endParaRPr>
          </a:p>
          <a:p>
            <a:r>
              <a:rPr lang="pt-BR" sz="2800" dirty="0"/>
              <a:t>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9A6E5-635C-88CC-DF02-638938F07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14814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C78C-3A78-B3B0-D3EB-CEA20E3C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Use Serverless</a:t>
            </a:r>
          </a:p>
        </p:txBody>
      </p:sp>
      <p:pic>
        <p:nvPicPr>
          <p:cNvPr id="3" name="Google Shape;158;p26">
            <a:extLst>
              <a:ext uri="{FF2B5EF4-FFF2-40B4-BE49-F238E27FC236}">
                <a16:creationId xmlns:a16="http://schemas.microsoft.com/office/drawing/2014/main" id="{8CEC5380-9B6D-FDFB-DE1B-1E76D5E5017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4149" t="7679" r="24381" b="4354"/>
          <a:stretch/>
        </p:blipFill>
        <p:spPr>
          <a:xfrm>
            <a:off x="2496048" y="1027906"/>
            <a:ext cx="7199904" cy="6728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864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8A15-5FB8-943E-C528-AE2BF8BF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Carbon Aware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3D4A6-045C-F857-F779-138D7975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33873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11BF7-407C-1897-8910-48A9109E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346B8A-541B-FC94-9C30-F058EC146E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2" name="Picture 1" descr="A green line graph with numbers&#10;&#10;AI-generated content may be incorrect.">
            <a:extLst>
              <a:ext uri="{FF2B5EF4-FFF2-40B4-BE49-F238E27FC236}">
                <a16:creationId xmlns:a16="http://schemas.microsoft.com/office/drawing/2014/main" id="{87806E15-0032-CEFD-CDDE-F53CB83C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4" y="1034321"/>
            <a:ext cx="12056692" cy="478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A0E272-47B7-D2B4-F468-E0022F0B04FB}"/>
              </a:ext>
            </a:extLst>
          </p:cNvPr>
          <p:cNvSpPr txBox="1"/>
          <p:nvPr/>
        </p:nvSpPr>
        <p:spPr>
          <a:xfrm>
            <a:off x="6395881" y="63320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</a:t>
            </a:r>
            <a:r>
              <a:rPr lang="pt-BR" dirty="0" err="1">
                <a:solidFill>
                  <a:schemeClr val="bg1"/>
                </a:solidFill>
              </a:rPr>
              <a:t>app.electricitymaps.com</a:t>
            </a:r>
            <a:r>
              <a:rPr lang="pt-BR" dirty="0">
                <a:solidFill>
                  <a:schemeClr val="bg1"/>
                </a:solidFill>
              </a:rPr>
              <a:t>/data-</a:t>
            </a:r>
            <a:r>
              <a:rPr lang="pt-BR" dirty="0" err="1">
                <a:solidFill>
                  <a:schemeClr val="bg1"/>
                </a:solidFill>
              </a:rPr>
              <a:t>explorer</a:t>
            </a:r>
            <a:r>
              <a:rPr lang="pt-BR" dirty="0">
                <a:solidFill>
                  <a:schemeClr val="bg1"/>
                </a:solidFill>
              </a:rPr>
              <a:t>/overview</a:t>
            </a:r>
          </a:p>
        </p:txBody>
      </p:sp>
    </p:spTree>
    <p:extLst>
      <p:ext uri="{BB962C8B-B14F-4D97-AF65-F5344CB8AC3E}">
        <p14:creationId xmlns:p14="http://schemas.microsoft.com/office/powerpoint/2010/main" val="975537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0985AE-53C2-2BEF-C439-39BF6119D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38B4AAE-BFDC-EDD1-6E02-D6552081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" y="959370"/>
            <a:ext cx="12133170" cy="4939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3C02F8-B20D-FC0D-3CFA-9C84F3318D72}"/>
              </a:ext>
            </a:extLst>
          </p:cNvPr>
          <p:cNvSpPr txBox="1"/>
          <p:nvPr/>
        </p:nvSpPr>
        <p:spPr>
          <a:xfrm>
            <a:off x="6395881" y="63320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</a:t>
            </a:r>
            <a:r>
              <a:rPr lang="pt-BR" dirty="0" err="1">
                <a:solidFill>
                  <a:schemeClr val="bg1"/>
                </a:solidFill>
              </a:rPr>
              <a:t>app.electricitymaps.com</a:t>
            </a:r>
            <a:r>
              <a:rPr lang="pt-BR" dirty="0">
                <a:solidFill>
                  <a:schemeClr val="bg1"/>
                </a:solidFill>
              </a:rPr>
              <a:t>/data-</a:t>
            </a:r>
            <a:r>
              <a:rPr lang="pt-BR" dirty="0" err="1">
                <a:solidFill>
                  <a:schemeClr val="bg1"/>
                </a:solidFill>
              </a:rPr>
              <a:t>explorer</a:t>
            </a:r>
            <a:r>
              <a:rPr lang="pt-BR" dirty="0">
                <a:solidFill>
                  <a:schemeClr val="bg1"/>
                </a:solidFill>
              </a:rPr>
              <a:t>/overview</a:t>
            </a:r>
          </a:p>
        </p:txBody>
      </p:sp>
    </p:spTree>
    <p:extLst>
      <p:ext uri="{BB962C8B-B14F-4D97-AF65-F5344CB8AC3E}">
        <p14:creationId xmlns:p14="http://schemas.microsoft.com/office/powerpoint/2010/main" val="41814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4751-8F95-E719-14D6-DCA13321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Oportunidade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42B1F-CD29-1484-F72D-009225127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03045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9076F-D2BD-6C70-0A4B-E8D49D99D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DDE477-2C3E-59AE-BDBB-02F37AD028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4911D-D797-B9B9-0C35-321C26B54E84}"/>
              </a:ext>
            </a:extLst>
          </p:cNvPr>
          <p:cNvSpPr txBox="1"/>
          <p:nvPr/>
        </p:nvSpPr>
        <p:spPr>
          <a:xfrm>
            <a:off x="6395881" y="63320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</a:t>
            </a:r>
            <a:r>
              <a:rPr lang="pt-BR" dirty="0" err="1">
                <a:solidFill>
                  <a:schemeClr val="bg1"/>
                </a:solidFill>
              </a:rPr>
              <a:t>app.electricitymaps.com</a:t>
            </a:r>
            <a:r>
              <a:rPr lang="pt-BR" dirty="0">
                <a:solidFill>
                  <a:schemeClr val="bg1"/>
                </a:solidFill>
              </a:rPr>
              <a:t>/data-</a:t>
            </a:r>
            <a:r>
              <a:rPr lang="pt-BR" dirty="0" err="1">
                <a:solidFill>
                  <a:schemeClr val="bg1"/>
                </a:solidFill>
              </a:rPr>
              <a:t>explorer</a:t>
            </a:r>
            <a:r>
              <a:rPr lang="pt-BR" dirty="0">
                <a:solidFill>
                  <a:schemeClr val="bg1"/>
                </a:solidFill>
              </a:rPr>
              <a:t>/overview</a:t>
            </a:r>
          </a:p>
        </p:txBody>
      </p:sp>
      <p:pic>
        <p:nvPicPr>
          <p:cNvPr id="6" name="Picture 5" descr="A green line graph with numbers&#10;&#10;AI-generated content may be incorrect.">
            <a:extLst>
              <a:ext uri="{FF2B5EF4-FFF2-40B4-BE49-F238E27FC236}">
                <a16:creationId xmlns:a16="http://schemas.microsoft.com/office/drawing/2014/main" id="{97B5B300-F3F4-433B-DFDF-A19C4F57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4" y="1034321"/>
            <a:ext cx="12090060" cy="41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88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54024-0809-3AAD-397D-355DC38EA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D39327-EF82-822D-4AB7-1E0DA01424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F9F17-3014-BCC6-6714-D8C7AE4CB25D}"/>
              </a:ext>
            </a:extLst>
          </p:cNvPr>
          <p:cNvSpPr txBox="1"/>
          <p:nvPr/>
        </p:nvSpPr>
        <p:spPr>
          <a:xfrm>
            <a:off x="6395881" y="633209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</a:t>
            </a:r>
            <a:r>
              <a:rPr lang="pt-BR" dirty="0" err="1">
                <a:solidFill>
                  <a:schemeClr val="bg1"/>
                </a:solidFill>
              </a:rPr>
              <a:t>app.electricitymaps.com</a:t>
            </a:r>
            <a:r>
              <a:rPr lang="pt-BR" dirty="0">
                <a:solidFill>
                  <a:schemeClr val="bg1"/>
                </a:solidFill>
              </a:rPr>
              <a:t>/data-</a:t>
            </a:r>
            <a:r>
              <a:rPr lang="pt-BR" dirty="0" err="1">
                <a:solidFill>
                  <a:schemeClr val="bg1"/>
                </a:solidFill>
              </a:rPr>
              <a:t>explorer</a:t>
            </a:r>
            <a:r>
              <a:rPr lang="pt-BR" dirty="0">
                <a:solidFill>
                  <a:schemeClr val="bg1"/>
                </a:solidFill>
              </a:rPr>
              <a:t>/overview</a:t>
            </a:r>
          </a:p>
        </p:txBody>
      </p:sp>
      <p:pic>
        <p:nvPicPr>
          <p:cNvPr id="3" name="Picture 2" descr="A graph of blue and yellow bars&#10;&#10;AI-generated content may be incorrect.">
            <a:extLst>
              <a:ext uri="{FF2B5EF4-FFF2-40B4-BE49-F238E27FC236}">
                <a16:creationId xmlns:a16="http://schemas.microsoft.com/office/drawing/2014/main" id="{8235929A-4DEC-3B95-3024-783A7B9C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369"/>
            <a:ext cx="12217776" cy="41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29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023F33-2254-F731-4093-FEE81DFAB461}"/>
              </a:ext>
            </a:extLst>
          </p:cNvPr>
          <p:cNvGrpSpPr/>
          <p:nvPr/>
        </p:nvGrpSpPr>
        <p:grpSpPr>
          <a:xfrm>
            <a:off x="1456460" y="1254732"/>
            <a:ext cx="9279081" cy="4348536"/>
            <a:chOff x="835132" y="1119883"/>
            <a:chExt cx="9279081" cy="4348536"/>
          </a:xfrm>
        </p:grpSpPr>
        <p:pic>
          <p:nvPicPr>
            <p:cNvPr id="2" name="Picture 2" descr="Carbon Aware SDK Logo">
              <a:extLst>
                <a:ext uri="{FF2B5EF4-FFF2-40B4-BE49-F238E27FC236}">
                  <a16:creationId xmlns:a16="http://schemas.microsoft.com/office/drawing/2014/main" id="{754A2D3D-5907-3BF9-9132-AB1CCB7EA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32" y="1119883"/>
              <a:ext cx="4348536" cy="4348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AAFDF0-CEF1-EDB0-9CEE-782F24D37D50}"/>
                </a:ext>
              </a:extLst>
            </p:cNvPr>
            <p:cNvSpPr txBox="1"/>
            <p:nvPr/>
          </p:nvSpPr>
          <p:spPr>
            <a:xfrm>
              <a:off x="6315239" y="3081025"/>
              <a:ext cx="3770946" cy="2144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>
                <a:lnSpc>
                  <a:spcPts val="2700"/>
                </a:lnSpc>
                <a:buNone/>
              </a:pPr>
              <a:r>
                <a:rPr lang="pt-PT" b="0" i="0" u="none" strike="noStrike" dirty="0">
                  <a:effectLst/>
                  <a:latin typeface="inherit"/>
                </a:rPr>
                <a:t>Um SDK para permitir a criação de aplicativos com consciência de carbono, que fazem mais quando a eletricidade vem de fontes limpas de baixo carbono e menos quando não vem.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123978-2F24-C6D4-E7DA-270541F8824D}"/>
                </a:ext>
              </a:extLst>
            </p:cNvPr>
            <p:cNvSpPr txBox="1"/>
            <p:nvPr/>
          </p:nvSpPr>
          <p:spPr>
            <a:xfrm>
              <a:off x="4941851" y="2287847"/>
              <a:ext cx="517236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buNone/>
              </a:pPr>
              <a:r>
                <a:rPr lang="en-US" sz="4000" b="1" i="0" u="none" strike="noStrike" dirty="0">
                  <a:effectLst/>
                  <a:latin typeface="system-ui"/>
                </a:rPr>
                <a:t>Carbon Aware SDK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221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5A127-FA73-9BAE-A95F-377B6CC2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20176A-BAC6-7808-6315-498DAB7B0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Request Routing">
            <a:extLst>
              <a:ext uri="{FF2B5EF4-FFF2-40B4-BE49-F238E27FC236}">
                <a16:creationId xmlns:a16="http://schemas.microsoft.com/office/drawing/2014/main" id="{ED762C46-E64A-4442-A890-6436D5B8D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2" y="2226866"/>
            <a:ext cx="3392547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31ED1-5402-672B-5A5B-6AEE7CBB06FC}"/>
              </a:ext>
            </a:extLst>
          </p:cNvPr>
          <p:cNvSpPr txBox="1"/>
          <p:nvPr/>
        </p:nvSpPr>
        <p:spPr>
          <a:xfrm>
            <a:off x="3748416" y="120546"/>
            <a:ext cx="21293498" cy="8726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FiraCode-Retina" pitchFamily="49" charset="0"/>
              </a:rPr>
              <a:t>&lt;!--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FiraCode-Retina" pitchFamily="49" charset="0"/>
              </a:rPr>
              <a:t>The following named values are used in this policy: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FiraCode-Retina" pitchFamily="49" charset="0"/>
              </a:rPr>
              <a:t>- </a:t>
            </a:r>
            <a:r>
              <a:rPr lang="en-US" b="0" dirty="0" err="1">
                <a:solidFill>
                  <a:srgbClr val="6A9955"/>
                </a:solidFill>
                <a:effectLst/>
                <a:latin typeface="FiraCode-Retina" pitchFamily="49" charset="0"/>
              </a:rPr>
              <a:t>ocp</a:t>
            </a:r>
            <a:r>
              <a:rPr lang="en-US" b="0" dirty="0">
                <a:solidFill>
                  <a:srgbClr val="6A9955"/>
                </a:solidFill>
                <a:effectLst/>
                <a:latin typeface="FiraCode-Retina" pitchFamily="49" charset="0"/>
              </a:rPr>
              <a:t>-</a:t>
            </a:r>
            <a:r>
              <a:rPr lang="en-US" b="0" dirty="0" err="1">
                <a:solidFill>
                  <a:srgbClr val="6A9955"/>
                </a:solidFill>
                <a:effectLst/>
                <a:latin typeface="FiraCode-Retina" pitchFamily="49" charset="0"/>
              </a:rPr>
              <a:t>apim</a:t>
            </a:r>
            <a:r>
              <a:rPr lang="en-US" b="0" dirty="0">
                <a:solidFill>
                  <a:srgbClr val="6A9955"/>
                </a:solidFill>
                <a:effectLst/>
                <a:latin typeface="FiraCode-Retina" pitchFamily="49" charset="0"/>
              </a:rPr>
              <a:t>-subscription-key - APIM subscription key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FiraCode-Retina" pitchFamily="49" charset="0"/>
              </a:rPr>
              <a:t>--&gt;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policies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inbound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base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send-request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mode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"new"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response-variable-name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"forecast-east"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timeout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"60"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ignore-error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"true"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</a:t>
            </a:r>
            <a:r>
              <a:rPr lang="en-US" b="0" dirty="0" err="1">
                <a:solidFill>
                  <a:srgbClr val="569CD6"/>
                </a:solidFill>
                <a:effectLst/>
                <a:latin typeface="FiraCode-Retina" pitchFamily="49" charset="0"/>
              </a:rPr>
              <a:t>url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</a:p>
          <a:p>
            <a:pPr>
              <a:lnSpc>
                <a:spcPts val="1350"/>
              </a:lnSpc>
              <a:buNone/>
            </a:pP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     https://my-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apim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-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instance.azure-api.net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/emissions/forecasts/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current?location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=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eastus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&lt;/set-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url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&gt;</a:t>
            </a: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set-method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GET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set-method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set-header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Ocp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-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Apim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-Subscription-Key"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exists-action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"override"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value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{{</a:t>
            </a:r>
            <a:r>
              <a:rPr lang="en-US" b="0" dirty="0" err="1">
                <a:solidFill>
                  <a:srgbClr val="CCCCCC"/>
                </a:solidFill>
                <a:effectLst/>
                <a:latin typeface="FiraCode-Retina" pitchFamily="49" charset="0"/>
              </a:rPr>
              <a:t>ocp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latin typeface="FiraCode-Retina" pitchFamily="49" charset="0"/>
              </a:rPr>
              <a:t>apim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-subscription-key}}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value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set-header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send-request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send-request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mode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"new"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response-variable-name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"forecast-west"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timeout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"60"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ignore-error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"true"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</a:t>
            </a:r>
            <a:r>
              <a:rPr lang="en-US" b="0" dirty="0" err="1">
                <a:solidFill>
                  <a:srgbClr val="569CD6"/>
                </a:solidFill>
                <a:effectLst/>
                <a:latin typeface="FiraCode-Retina" pitchFamily="49" charset="0"/>
              </a:rPr>
              <a:t>url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</a:p>
          <a:p>
            <a:pPr>
              <a:lnSpc>
                <a:spcPts val="1350"/>
              </a:lnSpc>
              <a:buNone/>
            </a:pPr>
            <a:r>
              <a:rPr lang="en-US" dirty="0">
                <a:solidFill>
                  <a:srgbClr val="808080"/>
                </a:solidFill>
                <a:latin typeface="FiraCode-Retina" pitchFamily="49" charset="0"/>
              </a:rPr>
              <a:t>    </a:t>
            </a:r>
            <a:r>
              <a:rPr lang="en-US" b="1" dirty="0">
                <a:solidFill>
                  <a:schemeClr val="bg1"/>
                </a:solidFill>
                <a:latin typeface="FiraCode-Retina" pitchFamily="49" charset="0"/>
              </a:rPr>
              <a:t>  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https://my-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apim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-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instance.azure-api.net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/emissions/forecasts/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current?location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=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westus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</a:t>
            </a:r>
            <a:r>
              <a:rPr lang="en-US" b="0" dirty="0" err="1">
                <a:solidFill>
                  <a:srgbClr val="569CD6"/>
                </a:solidFill>
                <a:effectLst/>
                <a:latin typeface="FiraCode-Retina" pitchFamily="49" charset="0"/>
              </a:rPr>
              <a:t>url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set-method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GET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set-method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  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set-header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name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Ocp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-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Apim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-Subscription-Key"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exists-action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"override"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value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{{</a:t>
            </a:r>
            <a:r>
              <a:rPr lang="en-US" b="0" dirty="0" err="1">
                <a:solidFill>
                  <a:srgbClr val="CCCCCC"/>
                </a:solidFill>
                <a:effectLst/>
                <a:latin typeface="FiraCode-Retina" pitchFamily="49" charset="0"/>
              </a:rPr>
              <a:t>ocp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-</a:t>
            </a:r>
            <a:r>
              <a:rPr lang="en-US" b="0" dirty="0" err="1">
                <a:solidFill>
                  <a:srgbClr val="CCCCCC"/>
                </a:solidFill>
                <a:effectLst/>
                <a:latin typeface="FiraCode-Retina" pitchFamily="49" charset="0"/>
              </a:rPr>
              <a:t>apim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-subscription-key}}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value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set-header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  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send-request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dirty="0">
              <a:solidFill>
                <a:srgbClr val="CCCCCC"/>
              </a:solidFill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 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set-backend-service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FiraCode-Retina" pitchFamily="49" charset="0"/>
              </a:rPr>
              <a:t>base-</a:t>
            </a:r>
            <a:r>
              <a:rPr lang="en-US" b="0" dirty="0" err="1">
                <a:solidFill>
                  <a:srgbClr val="9CDCFE"/>
                </a:solidFill>
                <a:effectLst/>
                <a:latin typeface="FiraCode-Retina" pitchFamily="49" charset="0"/>
              </a:rPr>
              <a:t>url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"@{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var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eastResponse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= ((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IResponse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)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context.Variables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["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forecast-east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"]).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Body.As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&lt;string&gt;();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var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eastJson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= 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{ \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"data\"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 +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eastResponse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+ 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var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eastData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=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JObject.Parse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(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eastJson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);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float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eastRating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= (float)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eastData.SelectToken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("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data[0].</a:t>
            </a:r>
            <a:r>
              <a:rPr lang="en-US" b="0" dirty="0" err="1">
                <a:solidFill>
                  <a:srgbClr val="CCCCCC"/>
                </a:solidFill>
                <a:effectLst/>
                <a:latin typeface="FiraCode-Retina" pitchFamily="49" charset="0"/>
              </a:rPr>
              <a:t>forecastData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[0].value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");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var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westResponse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= ((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IResponse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)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context.Variables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["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forecast-west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"]).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Body.As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&lt;string&gt;();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var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westJson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= 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{ \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"data\"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 +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westResponse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+ 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var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westData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=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JObject.Parse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(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westJson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);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float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westRating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= (float) </a:t>
            </a:r>
            <a:r>
              <a:rPr lang="en-US" b="0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westData.SelectToken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("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data[0].</a:t>
            </a:r>
            <a:r>
              <a:rPr lang="en-US" b="0" dirty="0" err="1">
                <a:solidFill>
                  <a:srgbClr val="CCCCCC"/>
                </a:solidFill>
                <a:effectLst/>
                <a:latin typeface="FiraCode-Retina" pitchFamily="49" charset="0"/>
              </a:rPr>
              <a:t>forecastData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[0].value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");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if (</a:t>
            </a:r>
            <a:r>
              <a:rPr lang="en-US" b="1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eastRating</a:t>
            </a:r>
            <a:r>
              <a:rPr lang="en-US" b="1" dirty="0">
                <a:solidFill>
                  <a:srgbClr val="CE9178"/>
                </a:solidFill>
                <a:effectLst/>
                <a:latin typeface="FiraCode-Retina" pitchFamily="49" charset="0"/>
              </a:rPr>
              <a:t> &lt; </a:t>
            </a:r>
            <a:r>
              <a:rPr lang="en-US" b="1" dirty="0" err="1">
                <a:solidFill>
                  <a:srgbClr val="CE9178"/>
                </a:solidFill>
                <a:effectLst/>
                <a:latin typeface="FiraCode-Retina" pitchFamily="49" charset="0"/>
              </a:rPr>
              <a:t>westRating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) {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 return "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https://my-app-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eastus.azurewebsites.net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api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TestTrigger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}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else {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  return "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https://my-app-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westus.azurewebsites.net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api</a:t>
            </a:r>
            <a:r>
              <a:rPr lang="en-US" b="1" dirty="0">
                <a:solidFill>
                  <a:schemeClr val="bg1"/>
                </a:solidFill>
                <a:effectLst/>
                <a:latin typeface="FiraCode-Retina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effectLst/>
                <a:latin typeface="FiraCode-Retina" pitchFamily="49" charset="0"/>
              </a:rPr>
              <a:t>TestTrigger</a:t>
            </a: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";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}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 lvl="1">
              <a:lnSpc>
                <a:spcPts val="1350"/>
              </a:lnSpc>
            </a:pPr>
            <a:r>
              <a:rPr lang="en-US" b="0" dirty="0">
                <a:solidFill>
                  <a:srgbClr val="CE9178"/>
                </a:solidFill>
                <a:effectLst/>
                <a:latin typeface="FiraCode-Retina" pitchFamily="49" charset="0"/>
              </a:rPr>
              <a:t>}"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inbound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backend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base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backend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outbound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base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outbound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on-error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base</a:t>
            </a:r>
            <a:r>
              <a:rPr lang="en-US" b="0" dirty="0">
                <a:solidFill>
                  <a:srgbClr val="CCCCCC"/>
                </a:solidFill>
                <a:effectLst/>
                <a:latin typeface="FiraCode-Retina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/&gt;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on-error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FiraCode-Retina" pitchFamily="49" charset="0"/>
              </a:rPr>
              <a:t>policies</a:t>
            </a:r>
            <a:r>
              <a:rPr lang="en-US" b="0" dirty="0">
                <a:solidFill>
                  <a:srgbClr val="808080"/>
                </a:solidFill>
                <a:effectLst/>
                <a:latin typeface="FiraCode-Retina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FiraCode-Retina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5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D2A7-DF7E-00F3-4440-9D44005B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Oportunidade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220F8-00A0-B1D8-2E2F-3B53B2477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7111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48BFEA-969A-A925-0E79-AC6934D9C5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4" name="Picture 3" descr="A graph of a graph with numbers and text&#10;&#10;AI-generated content may be incorrect.">
            <a:extLst>
              <a:ext uri="{FF2B5EF4-FFF2-40B4-BE49-F238E27FC236}">
                <a16:creationId xmlns:a16="http://schemas.microsoft.com/office/drawing/2014/main" id="{EB2D78E7-7F8A-C5D4-C2D5-30FEAF6C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59" y="87496"/>
            <a:ext cx="6885482" cy="66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1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44C427-CB5A-0FDC-03B8-5DD978BC44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2" name="Picture 1" descr="A graph of a graph of a number of people&#10;&#10;AI-generated content may be incorrect.">
            <a:extLst>
              <a:ext uri="{FF2B5EF4-FFF2-40B4-BE49-F238E27FC236}">
                <a16:creationId xmlns:a16="http://schemas.microsoft.com/office/drawing/2014/main" id="{E96AD787-7288-207A-CA20-DE86A10A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79" y="179882"/>
            <a:ext cx="10189842" cy="64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96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70AFA-BB13-3D38-91F6-605B248107A6}"/>
              </a:ext>
            </a:extLst>
          </p:cNvPr>
          <p:cNvSpPr txBox="1"/>
          <p:nvPr/>
        </p:nvSpPr>
        <p:spPr>
          <a:xfrm>
            <a:off x="0" y="2039794"/>
            <a:ext cx="135262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2"/>
              </a:rPr>
              <a:t>https://greensoftware.foundation</a:t>
            </a:r>
          </a:p>
          <a:p>
            <a:r>
              <a:rPr lang="pt-BR" dirty="0">
                <a:hlinkClick r:id="rId2"/>
              </a:rPr>
              <a:t>https://directory.greensoftware.foundation/projects/</a:t>
            </a:r>
          </a:p>
          <a:p>
            <a:r>
              <a:rPr lang="pt-BR" dirty="0">
                <a:hlinkClick r:id="rId2"/>
              </a:rPr>
              <a:t>https://sci.greensoftware.foundation</a:t>
            </a:r>
          </a:p>
          <a:p>
            <a:r>
              <a:rPr lang="pt-BR" dirty="0">
                <a:hlinkClick r:id="rId2"/>
              </a:rPr>
              <a:t>https://patterns.greensoftware.foundation</a:t>
            </a:r>
          </a:p>
          <a:p>
            <a:r>
              <a:rPr lang="pt-BR" dirty="0">
                <a:hlinkClick r:id="rId2"/>
              </a:rPr>
              <a:t>https://devblogs.microsoft.com/sustainable-software/how-to-measure-the-power-consumption-of-your-backend-service/</a:t>
            </a:r>
          </a:p>
          <a:p>
            <a:r>
              <a:rPr lang="pt-BR" dirty="0">
                <a:hlinkClick r:id="rId2"/>
              </a:rPr>
              <a:t>https://www.microsoft.com/en-us/sustainability/</a:t>
            </a:r>
            <a:br>
              <a:rPr lang="pt-BR" dirty="0">
                <a:hlinkClick r:id="rId2"/>
              </a:rPr>
            </a:br>
            <a:r>
              <a:rPr lang="pt-BR" dirty="0">
                <a:hlinkClick r:id="rId2"/>
              </a:rPr>
              <a:t>https://carbon-aware-sdk.greensoftware.foundation/docs/overview</a:t>
            </a:r>
            <a:br>
              <a:rPr lang="pt-BR" dirty="0"/>
            </a:br>
            <a:r>
              <a:rPr lang="pt-BR" dirty="0">
                <a:hlinkClick r:id="rId3"/>
              </a:rPr>
              <a:t>https://app.electricitymaps.com</a:t>
            </a:r>
            <a:endParaRPr lang="pt-BR" dirty="0"/>
          </a:p>
          <a:p>
            <a:r>
              <a:rPr lang="pt-BR" dirty="0">
                <a:hlinkClick r:id="rId4"/>
              </a:rPr>
              <a:t>https://watttime.org/</a:t>
            </a:r>
            <a:endParaRPr lang="pt-BR" dirty="0"/>
          </a:p>
          <a:p>
            <a:r>
              <a:rPr lang="pt-BR" dirty="0">
                <a:hlinkClick r:id="rId5"/>
              </a:rPr>
              <a:t>https://www.investopedia.com/terms/e/environmental-social-and-governance-esg-criteria.asp</a:t>
            </a:r>
            <a:endParaRPr lang="pt-BR" dirty="0"/>
          </a:p>
          <a:p>
            <a:r>
              <a:rPr lang="pt-BR" dirty="0">
                <a:hlinkClick r:id="rId6"/>
              </a:rPr>
              <a:t>https://www.morningstar.com/sustainable-investing/global-esg-fund-flows-increase-q4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6908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724AB-543D-D475-C7D5-42CBAC0F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5C2575-917D-2ECB-9C56-F619EF47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Obrigado</a:t>
            </a:r>
            <a:endParaRPr lang="en-US" sz="4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FD8952-21AD-DC6F-DBE0-36E84BEAA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5000"/>
              </a:lnSpc>
              <a:spcAft>
                <a:spcPts val="1800"/>
              </a:spcAft>
            </a:pPr>
            <a:r>
              <a:rPr lang="en-US" sz="2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Me chama no In e me </a:t>
            </a:r>
            <a:r>
              <a:rPr lang="en-US" sz="20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diz</a:t>
            </a:r>
            <a:r>
              <a:rPr lang="en-US" sz="2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o </a:t>
            </a:r>
            <a:r>
              <a:rPr lang="en-US" sz="20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2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achou</a:t>
            </a:r>
            <a:r>
              <a:rPr lang="en-US" sz="20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;)</a:t>
            </a:r>
          </a:p>
        </p:txBody>
      </p:sp>
      <p:pic>
        <p:nvPicPr>
          <p:cNvPr id="11" name="Picture Placeholder 10" descr="A person standing in front of a window with a body of water&#10;&#10;AI-generated content may be incorrect.">
            <a:extLst>
              <a:ext uri="{FF2B5EF4-FFF2-40B4-BE49-F238E27FC236}">
                <a16:creationId xmlns:a16="http://schemas.microsoft.com/office/drawing/2014/main" id="{594AB612-13EC-08FA-4D60-0F282A5058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b="13740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" name="Picture 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C9F02E8-2F49-88A0-D126-700D9AB62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50" y="2996494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2574-A439-5DC1-ED8C-036C765B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strike="sngStrike" dirty="0"/>
              <a:t>Oportunidade</a:t>
            </a:r>
            <a:r>
              <a:rPr lang="en-BR" dirty="0"/>
              <a:t> Problema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E4162-98BC-1642-02F9-A91417F60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707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A5FF7F-5D46-C918-D895-C0D07073D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9498">
            <a:off x="375738" y="1448221"/>
            <a:ext cx="5271913" cy="296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is de 50% dos municípios da Amazônia passou 2024 inteiro em seca, aponta  InfoAmazonia - Jornal do Commercio">
            <a:extLst>
              <a:ext uri="{FF2B5EF4-FFF2-40B4-BE49-F238E27FC236}">
                <a16:creationId xmlns:a16="http://schemas.microsoft.com/office/drawing/2014/main" id="{EA765F3E-C06B-C640-5F81-2FD8808A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336">
            <a:off x="5275113" y="821029"/>
            <a:ext cx="6094207" cy="45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6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7864F0-2243-5344-5C26-952F6A1A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3" y="428262"/>
            <a:ext cx="10858834" cy="70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8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D03E-DF02-F6A5-EE6A-53C9978A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ESG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36F7E-E968-DE6A-0D1D-BFC1005B1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Environmental, Social, Governance</a:t>
            </a:r>
          </a:p>
        </p:txBody>
      </p:sp>
    </p:spTree>
    <p:extLst>
      <p:ext uri="{BB962C8B-B14F-4D97-AF65-F5344CB8AC3E}">
        <p14:creationId xmlns:p14="http://schemas.microsoft.com/office/powerpoint/2010/main" val="425882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8314B-1C94-3410-A24F-D45E30AD0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">
            <a:extLst>
              <a:ext uri="{FF2B5EF4-FFF2-40B4-BE49-F238E27FC236}">
                <a16:creationId xmlns:a16="http://schemas.microsoft.com/office/drawing/2014/main" id="{73E018CE-138F-09D5-72D9-7D4FCB26340F}"/>
              </a:ext>
            </a:extLst>
          </p:cNvPr>
          <p:cNvSpPr txBox="1"/>
          <p:nvPr/>
        </p:nvSpPr>
        <p:spPr>
          <a:xfrm>
            <a:off x="7217476" y="6363312"/>
            <a:ext cx="4814331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James </a:t>
            </a:r>
            <a:r>
              <a:rPr lang="pt-BR" sz="1400" dirty="0" err="1"/>
              <a:t>Gifford</a:t>
            </a:r>
            <a:r>
              <a:rPr lang="pt-BR" sz="1400" dirty="0"/>
              <a:t> @ </a:t>
            </a:r>
            <a:r>
              <a:rPr lang="pt-BR" sz="1400" dirty="0" err="1"/>
              <a:t>Principles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Responsible</a:t>
            </a:r>
            <a:r>
              <a:rPr lang="pt-BR" sz="1400" dirty="0"/>
              <a:t> </a:t>
            </a:r>
            <a:r>
              <a:rPr lang="pt-BR" sz="1400" dirty="0" err="1"/>
              <a:t>Investment</a:t>
            </a:r>
            <a:r>
              <a:rPr lang="pt-BR" sz="1400" dirty="0"/>
              <a:t>, ONU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CA093-6176-948A-EE00-DFBA88F31222}"/>
              </a:ext>
            </a:extLst>
          </p:cNvPr>
          <p:cNvSpPr txBox="1"/>
          <p:nvPr/>
        </p:nvSpPr>
        <p:spPr>
          <a:xfrm>
            <a:off x="1524000" y="2459504"/>
            <a:ext cx="9144000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/>
              <a:t>... Se você tem uma responsabilidade fiduciária, ..., não deveria estar pensando num horizonte de nove meses, mas sim de nove anos, ou vinte anos. E quando se considera esse horizonte, temas como mudanças climáticas, riscos sociopolíticos, etc. se tornam relevantes ...</a:t>
            </a:r>
          </a:p>
        </p:txBody>
      </p:sp>
    </p:spTree>
    <p:extLst>
      <p:ext uri="{BB962C8B-B14F-4D97-AF65-F5344CB8AC3E}">
        <p14:creationId xmlns:p14="http://schemas.microsoft.com/office/powerpoint/2010/main" val="341117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2823</TotalTime>
  <Words>1755</Words>
  <Application>Microsoft Macintosh PowerPoint</Application>
  <PresentationFormat>Widescreen</PresentationFormat>
  <Paragraphs>236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-webkit-standard</vt:lpstr>
      <vt:lpstr>Aptos</vt:lpstr>
      <vt:lpstr>Aptos Display</vt:lpstr>
      <vt:lpstr>Arial</vt:lpstr>
      <vt:lpstr>FiraCode-Retina</vt:lpstr>
      <vt:lpstr>inherit</vt:lpstr>
      <vt:lpstr>Maven Pro Regular</vt:lpstr>
      <vt:lpstr>Nunito Sans</vt:lpstr>
      <vt:lpstr>Nunito Sans Black</vt:lpstr>
      <vt:lpstr>Roboto</vt:lpstr>
      <vt:lpstr>Roboto Slab</vt:lpstr>
      <vt:lpstr>system-ui</vt:lpstr>
      <vt:lpstr>var(--ifm-font-family-monospace)</vt:lpstr>
      <vt:lpstr>Office Theme</vt:lpstr>
      <vt:lpstr>The making of Greener Software</vt:lpstr>
      <vt:lpstr>Murilo Beltrame</vt:lpstr>
      <vt:lpstr>PowerPoint Presentation</vt:lpstr>
      <vt:lpstr>Oportunidade</vt:lpstr>
      <vt:lpstr>Oportunidade Problema</vt:lpstr>
      <vt:lpstr>PowerPoint Presentation</vt:lpstr>
      <vt:lpstr>PowerPoint Presentation</vt:lpstr>
      <vt:lpstr>ESG</vt:lpstr>
      <vt:lpstr>PowerPoint Presentation</vt:lpstr>
      <vt:lpstr>PowerPoint Presentation</vt:lpstr>
      <vt:lpstr>ESG</vt:lpstr>
      <vt:lpstr>PowerPoint Presentation</vt:lpstr>
      <vt:lpstr>Escopo 1 Resultado direto das operações da propria empresa.  Escopo 2 Emissões indiretas provenientes de energia elétrica adquirida.  Escopo 3 Emissões indiretas não incluídas no Escopo 2.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Patterns</vt:lpstr>
      <vt:lpstr>AI</vt:lpstr>
      <vt:lpstr>Web</vt:lpstr>
      <vt:lpstr>Cloud</vt:lpstr>
      <vt:lpstr>Cloud</vt:lpstr>
      <vt:lpstr>Avalie arquiteturas de CPU</vt:lpstr>
      <vt:lpstr>Avalie arquiteturas de CPU</vt:lpstr>
      <vt:lpstr>Avalie arquiteturas de CPU</vt:lpstr>
      <vt:lpstr>Avalie arquiteturas de CPU</vt:lpstr>
      <vt:lpstr>Cloud</vt:lpstr>
      <vt:lpstr>Escale o Kubernetes … </vt:lpstr>
      <vt:lpstr>Cloud</vt:lpstr>
      <vt:lpstr>Use Serverless</vt:lpstr>
      <vt:lpstr>Carbon Aware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Oportunidade</vt:lpstr>
      <vt:lpstr>PowerPoint Presentation</vt:lpstr>
      <vt:lpstr>PowerPoint Presentation</vt:lpstr>
      <vt:lpstr>PowerPoint Presentation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murilo beltrame</dc:creator>
  <cp:lastModifiedBy>murilo beltrame</cp:lastModifiedBy>
  <cp:revision>50</cp:revision>
  <dcterms:created xsi:type="dcterms:W3CDTF">2025-11-05T23:56:36Z</dcterms:created>
  <dcterms:modified xsi:type="dcterms:W3CDTF">2025-12-06T11:36:42Z</dcterms:modified>
</cp:coreProperties>
</file>